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9"/>
  </p:notesMasterIdLst>
  <p:sldIdLst>
    <p:sldId id="256" r:id="rId2"/>
    <p:sldId id="267" r:id="rId3"/>
    <p:sldId id="259" r:id="rId4"/>
    <p:sldId id="265" r:id="rId5"/>
    <p:sldId id="279" r:id="rId6"/>
    <p:sldId id="284" r:id="rId7"/>
    <p:sldId id="286" r:id="rId8"/>
    <p:sldId id="277" r:id="rId9"/>
    <p:sldId id="280" r:id="rId10"/>
    <p:sldId id="281" r:id="rId11"/>
    <p:sldId id="262" r:id="rId12"/>
    <p:sldId id="269" r:id="rId13"/>
    <p:sldId id="261" r:id="rId14"/>
    <p:sldId id="266" r:id="rId15"/>
    <p:sldId id="278" r:id="rId16"/>
    <p:sldId id="282" r:id="rId17"/>
    <p:sldId id="283" r:id="rId18"/>
    <p:sldId id="260" r:id="rId19"/>
    <p:sldId id="271" r:id="rId20"/>
    <p:sldId id="257" r:id="rId21"/>
    <p:sldId id="270" r:id="rId22"/>
    <p:sldId id="264" r:id="rId23"/>
    <p:sldId id="263" r:id="rId24"/>
    <p:sldId id="274" r:id="rId25"/>
    <p:sldId id="258" r:id="rId26"/>
    <p:sldId id="273" r:id="rId27"/>
    <p:sldId id="268"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88600"/>
    <a:srgbClr val="7CEB99"/>
    <a:srgbClr val="2D9A06"/>
    <a:srgbClr val="253E2C"/>
    <a:srgbClr val="48599F"/>
    <a:srgbClr val="99CCFF"/>
    <a:srgbClr val="D9D9D9"/>
    <a:srgbClr val="002465"/>
    <a:srgbClr val="AAE571"/>
    <a:srgbClr val="00204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D59AD90-7500-4A6F-8FE0-77D0596F34BF}" v="12" dt="2025-08-05T22:50:32.95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674" autoAdjust="0"/>
    <p:restoredTop sz="94628"/>
  </p:normalViewPr>
  <p:slideViewPr>
    <p:cSldViewPr snapToGrid="0">
      <p:cViewPr varScale="1">
        <p:scale>
          <a:sx n="142" d="100"/>
          <a:sy n="142" d="100"/>
        </p:scale>
        <p:origin x="1584" y="342"/>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diagrams/_rels/data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image" Target="../media/image13.jpg"/></Relationships>
</file>

<file path=ppt/diagrams/_rels/data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svg"/><Relationship Id="rId1" Type="http://schemas.openxmlformats.org/officeDocument/2006/relationships/image" Target="../media/image37.png"/><Relationship Id="rId6" Type="http://schemas.openxmlformats.org/officeDocument/2006/relationships/image" Target="../media/image42.svg"/><Relationship Id="rId5" Type="http://schemas.openxmlformats.org/officeDocument/2006/relationships/image" Target="../media/image41.png"/><Relationship Id="rId4" Type="http://schemas.openxmlformats.org/officeDocument/2006/relationships/image" Target="../media/image40.svg"/></Relationships>
</file>

<file path=ppt/diagrams/_rels/data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svg"/><Relationship Id="rId1" Type="http://schemas.openxmlformats.org/officeDocument/2006/relationships/image" Target="../media/image43.png"/><Relationship Id="rId4" Type="http://schemas.openxmlformats.org/officeDocument/2006/relationships/image" Target="../media/image46.svg"/></Relationships>
</file>

<file path=ppt/diagrams/_rels/drawing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image" Target="../media/image13.jpg"/></Relationships>
</file>

<file path=ppt/diagrams/_rels/drawing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svg"/><Relationship Id="rId1" Type="http://schemas.openxmlformats.org/officeDocument/2006/relationships/image" Target="../media/image37.png"/><Relationship Id="rId6" Type="http://schemas.openxmlformats.org/officeDocument/2006/relationships/image" Target="../media/image42.svg"/><Relationship Id="rId5" Type="http://schemas.openxmlformats.org/officeDocument/2006/relationships/image" Target="../media/image41.png"/><Relationship Id="rId4" Type="http://schemas.openxmlformats.org/officeDocument/2006/relationships/image" Target="../media/image40.svg"/></Relationships>
</file>

<file path=ppt/diagrams/_rels/drawing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svg"/><Relationship Id="rId1" Type="http://schemas.openxmlformats.org/officeDocument/2006/relationships/image" Target="../media/image43.png"/><Relationship Id="rId4" Type="http://schemas.openxmlformats.org/officeDocument/2006/relationships/image" Target="../media/image46.svg"/></Relationships>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78F2A42-E088-4C87-A7D3-BA375711B1C3}" type="doc">
      <dgm:prSet loTypeId="urn:microsoft.com/office/officeart/2016/7/layout/AccentHomeChevronProcess" loCatId="timeline" qsTypeId="urn:microsoft.com/office/officeart/2005/8/quickstyle/simple1" qsCatId="simple" csTypeId="urn:microsoft.com/office/officeart/2005/8/colors/colorful3" csCatId="colorful" phldr="1"/>
      <dgm:spPr/>
      <dgm:t>
        <a:bodyPr/>
        <a:lstStyle/>
        <a:p>
          <a:endParaRPr lang="en-US"/>
        </a:p>
      </dgm:t>
    </dgm:pt>
    <dgm:pt modelId="{73297C2C-93C2-4926-8C18-70C5B5D1353D}">
      <dgm:prSet/>
      <dgm:spPr/>
      <dgm:t>
        <a:bodyPr/>
        <a:lstStyle/>
        <a:p>
          <a:r>
            <a:rPr lang="en-US" dirty="0"/>
            <a:t>We leverage existing space- small footprint &amp; limited land use</a:t>
          </a:r>
        </a:p>
      </dgm:t>
    </dgm:pt>
    <dgm:pt modelId="{D5CE8752-1877-45B0-A5D5-7B7DDA70C196}" type="parTrans" cxnId="{8191F228-B855-491A-B8B7-D024E23071C6}">
      <dgm:prSet/>
      <dgm:spPr/>
      <dgm:t>
        <a:bodyPr/>
        <a:lstStyle/>
        <a:p>
          <a:endParaRPr lang="en-US"/>
        </a:p>
      </dgm:t>
    </dgm:pt>
    <dgm:pt modelId="{8D427041-946B-4803-8315-5E961E40AE92}" type="sibTrans" cxnId="{8191F228-B855-491A-B8B7-D024E23071C6}">
      <dgm:prSet/>
      <dgm:spPr/>
      <dgm:t>
        <a:bodyPr/>
        <a:lstStyle/>
        <a:p>
          <a:endParaRPr lang="en-US"/>
        </a:p>
      </dgm:t>
    </dgm:pt>
    <dgm:pt modelId="{C4D577A6-02C7-4D3C-9E92-09CAA18110BF}">
      <dgm:prSet/>
      <dgm:spPr/>
      <dgm:t>
        <a:bodyPr/>
        <a:lstStyle/>
        <a:p>
          <a:r>
            <a:rPr lang="en-US" dirty="0"/>
            <a:t>Private/ Academic collaboration - grow, Research &amp; innovate </a:t>
          </a:r>
        </a:p>
      </dgm:t>
    </dgm:pt>
    <dgm:pt modelId="{D6BE69E3-A092-4C57-92BC-5EA68CC75122}" type="parTrans" cxnId="{70F89596-90AB-4B0A-8B38-8FD75229A3B8}">
      <dgm:prSet/>
      <dgm:spPr/>
      <dgm:t>
        <a:bodyPr/>
        <a:lstStyle/>
        <a:p>
          <a:endParaRPr lang="en-US"/>
        </a:p>
      </dgm:t>
    </dgm:pt>
    <dgm:pt modelId="{477FBC2C-7A38-47D9-8539-6E2866FAA044}" type="sibTrans" cxnId="{70F89596-90AB-4B0A-8B38-8FD75229A3B8}">
      <dgm:prSet/>
      <dgm:spPr/>
      <dgm:t>
        <a:bodyPr/>
        <a:lstStyle/>
        <a:p>
          <a:endParaRPr lang="en-US"/>
        </a:p>
      </dgm:t>
    </dgm:pt>
    <dgm:pt modelId="{CCAC4702-6DC0-4F96-A388-304195F33EF2}">
      <dgm:prSet/>
      <dgm:spPr/>
      <dgm:t>
        <a:bodyPr/>
        <a:lstStyle/>
        <a:p>
          <a:r>
            <a:rPr lang="en-US" dirty="0"/>
            <a:t>Hybrid Investment –</a:t>
          </a:r>
        </a:p>
        <a:p>
          <a:r>
            <a:rPr lang="en-US" dirty="0"/>
            <a:t>state and private </a:t>
          </a:r>
        </a:p>
      </dgm:t>
    </dgm:pt>
    <dgm:pt modelId="{1BB4821D-9D88-4CDE-B7C1-0D03F59E9E5E}" type="parTrans" cxnId="{AFDCF0E9-A53F-4CB8-9B9D-71A8CCB7DA14}">
      <dgm:prSet/>
      <dgm:spPr/>
      <dgm:t>
        <a:bodyPr/>
        <a:lstStyle/>
        <a:p>
          <a:endParaRPr lang="en-US"/>
        </a:p>
      </dgm:t>
    </dgm:pt>
    <dgm:pt modelId="{486C2540-8115-4447-8C65-0F779B9ECFD6}" type="sibTrans" cxnId="{AFDCF0E9-A53F-4CB8-9B9D-71A8CCB7DA14}">
      <dgm:prSet/>
      <dgm:spPr/>
      <dgm:t>
        <a:bodyPr/>
        <a:lstStyle/>
        <a:p>
          <a:endParaRPr lang="en-US"/>
        </a:p>
      </dgm:t>
    </dgm:pt>
    <dgm:pt modelId="{6D771CE4-9316-47A6-8183-AABD090B4304}">
      <dgm:prSet/>
      <dgm:spPr/>
      <dgm:t>
        <a:bodyPr/>
        <a:lstStyle/>
        <a:p>
          <a:r>
            <a:rPr lang="en-US" dirty="0"/>
            <a:t>Tech-enabled climate control - Closed loop sustainable  grow</a:t>
          </a:r>
        </a:p>
      </dgm:t>
    </dgm:pt>
    <dgm:pt modelId="{8E3E334B-C569-45B8-AFC6-ACA9E834C060}" type="parTrans" cxnId="{BE82DF89-B391-4DBA-B87C-08AED2B7912E}">
      <dgm:prSet/>
      <dgm:spPr/>
      <dgm:t>
        <a:bodyPr/>
        <a:lstStyle/>
        <a:p>
          <a:endParaRPr lang="en-US"/>
        </a:p>
      </dgm:t>
    </dgm:pt>
    <dgm:pt modelId="{F63EC67E-AD0D-4D2C-B1D2-F351F9BB1D7D}" type="sibTrans" cxnId="{BE82DF89-B391-4DBA-B87C-08AED2B7912E}">
      <dgm:prSet/>
      <dgm:spPr/>
      <dgm:t>
        <a:bodyPr/>
        <a:lstStyle/>
        <a:p>
          <a:endParaRPr lang="en-US"/>
        </a:p>
      </dgm:t>
    </dgm:pt>
    <dgm:pt modelId="{0C9283D8-2D8B-418E-A213-BCC2BAC78FAB}">
      <dgm:prSet/>
      <dgm:spPr/>
      <dgm:t>
        <a:bodyPr/>
        <a:lstStyle/>
        <a:p>
          <a:r>
            <a:rPr lang="en-US" dirty="0"/>
            <a:t>Scalable &amp; repeatable </a:t>
          </a:r>
        </a:p>
      </dgm:t>
    </dgm:pt>
    <dgm:pt modelId="{E11C35B4-A6FA-4BF8-B987-FDC2D1D3B28D}" type="parTrans" cxnId="{032E3AD3-1C27-4230-A987-8698B1809F6C}">
      <dgm:prSet/>
      <dgm:spPr/>
      <dgm:t>
        <a:bodyPr/>
        <a:lstStyle/>
        <a:p>
          <a:endParaRPr lang="en-US"/>
        </a:p>
      </dgm:t>
    </dgm:pt>
    <dgm:pt modelId="{6C0EB2D0-D32C-4B57-9AD5-8E1071BA67D2}" type="sibTrans" cxnId="{032E3AD3-1C27-4230-A987-8698B1809F6C}">
      <dgm:prSet/>
      <dgm:spPr/>
      <dgm:t>
        <a:bodyPr/>
        <a:lstStyle/>
        <a:p>
          <a:endParaRPr lang="en-US"/>
        </a:p>
      </dgm:t>
    </dgm:pt>
    <dgm:pt modelId="{9901363D-7E7D-450E-94AD-B4AD1957686A}" type="pres">
      <dgm:prSet presAssocID="{078F2A42-E088-4C87-A7D3-BA375711B1C3}" presName="Name0" presStyleCnt="0">
        <dgm:presLayoutVars>
          <dgm:animLvl val="lvl"/>
          <dgm:resizeHandles val="exact"/>
        </dgm:presLayoutVars>
      </dgm:prSet>
      <dgm:spPr/>
    </dgm:pt>
    <dgm:pt modelId="{D4517EDE-1715-49BA-99B0-05285C3BB2A6}" type="pres">
      <dgm:prSet presAssocID="{73297C2C-93C2-4926-8C18-70C5B5D1353D}" presName="composite" presStyleCnt="0"/>
      <dgm:spPr/>
    </dgm:pt>
    <dgm:pt modelId="{8F230D6B-AC5B-4BE7-8556-27CB182C9A10}" type="pres">
      <dgm:prSet presAssocID="{73297C2C-93C2-4926-8C18-70C5B5D1353D}" presName="L" presStyleLbl="solidFgAcc1" presStyleIdx="0" presStyleCnt="5">
        <dgm:presLayoutVars>
          <dgm:chMax val="0"/>
          <dgm:chPref val="0"/>
        </dgm:presLayoutVars>
      </dgm:prSet>
      <dgm:spPr/>
    </dgm:pt>
    <dgm:pt modelId="{01FE0027-8CE0-474E-88B0-C99545900B3C}" type="pres">
      <dgm:prSet presAssocID="{73297C2C-93C2-4926-8C18-70C5B5D1353D}" presName="parTx" presStyleLbl="alignNode1" presStyleIdx="0" presStyleCnt="5">
        <dgm:presLayoutVars>
          <dgm:chMax val="0"/>
          <dgm:chPref val="0"/>
          <dgm:bulletEnabled val="1"/>
        </dgm:presLayoutVars>
      </dgm:prSet>
      <dgm:spPr/>
    </dgm:pt>
    <dgm:pt modelId="{EF52E15D-8AD4-4018-9B6D-9FFB6082F61E}" type="pres">
      <dgm:prSet presAssocID="{73297C2C-93C2-4926-8C18-70C5B5D1353D}" presName="desTx" presStyleLbl="revTx" presStyleIdx="0" presStyleCnt="5">
        <dgm:presLayoutVars>
          <dgm:chMax val="0"/>
          <dgm:chPref val="0"/>
          <dgm:bulletEnabled val="1"/>
        </dgm:presLayoutVars>
      </dgm:prSet>
      <dgm:spPr/>
    </dgm:pt>
    <dgm:pt modelId="{D2EC3750-255B-493F-8BC1-137EDDFEDD65}" type="pres">
      <dgm:prSet presAssocID="{73297C2C-93C2-4926-8C18-70C5B5D1353D}" presName="EmptyPlaceHolder" presStyleCnt="0"/>
      <dgm:spPr/>
    </dgm:pt>
    <dgm:pt modelId="{F5A8EF1F-C890-4399-81D0-A87C4D133FD7}" type="pres">
      <dgm:prSet presAssocID="{8D427041-946B-4803-8315-5E961E40AE92}" presName="space" presStyleCnt="0"/>
      <dgm:spPr/>
    </dgm:pt>
    <dgm:pt modelId="{E80439EE-29A0-40FF-B01C-3C6D713E948E}" type="pres">
      <dgm:prSet presAssocID="{C4D577A6-02C7-4D3C-9E92-09CAA18110BF}" presName="composite" presStyleCnt="0"/>
      <dgm:spPr/>
    </dgm:pt>
    <dgm:pt modelId="{CA5159A5-683B-439D-BDA3-89D82AED2B2F}" type="pres">
      <dgm:prSet presAssocID="{C4D577A6-02C7-4D3C-9E92-09CAA18110BF}" presName="L" presStyleLbl="solidFgAcc1" presStyleIdx="1" presStyleCnt="5">
        <dgm:presLayoutVars>
          <dgm:chMax val="0"/>
          <dgm:chPref val="0"/>
        </dgm:presLayoutVars>
      </dgm:prSet>
      <dgm:spPr/>
    </dgm:pt>
    <dgm:pt modelId="{9A1F435D-639F-4FB0-8D22-417144DA00BD}" type="pres">
      <dgm:prSet presAssocID="{C4D577A6-02C7-4D3C-9E92-09CAA18110BF}" presName="parTx" presStyleLbl="alignNode1" presStyleIdx="1" presStyleCnt="5">
        <dgm:presLayoutVars>
          <dgm:chMax val="0"/>
          <dgm:chPref val="0"/>
          <dgm:bulletEnabled val="1"/>
        </dgm:presLayoutVars>
      </dgm:prSet>
      <dgm:spPr/>
    </dgm:pt>
    <dgm:pt modelId="{619D8092-1A56-4F4E-AC10-D767F2D04D3D}" type="pres">
      <dgm:prSet presAssocID="{C4D577A6-02C7-4D3C-9E92-09CAA18110BF}" presName="desTx" presStyleLbl="revTx" presStyleIdx="1" presStyleCnt="5">
        <dgm:presLayoutVars>
          <dgm:chMax val="0"/>
          <dgm:chPref val="0"/>
          <dgm:bulletEnabled val="1"/>
        </dgm:presLayoutVars>
      </dgm:prSet>
      <dgm:spPr/>
    </dgm:pt>
    <dgm:pt modelId="{23EDF079-5397-4304-AD8A-A252E75F9A82}" type="pres">
      <dgm:prSet presAssocID="{C4D577A6-02C7-4D3C-9E92-09CAA18110BF}" presName="EmptyPlaceHolder" presStyleCnt="0"/>
      <dgm:spPr/>
    </dgm:pt>
    <dgm:pt modelId="{0C0C427F-0AA9-4E51-92A0-43B7EE9698C1}" type="pres">
      <dgm:prSet presAssocID="{477FBC2C-7A38-47D9-8539-6E2866FAA044}" presName="space" presStyleCnt="0"/>
      <dgm:spPr/>
    </dgm:pt>
    <dgm:pt modelId="{18EE35AE-EA4C-486D-A4DA-066973BCAF83}" type="pres">
      <dgm:prSet presAssocID="{CCAC4702-6DC0-4F96-A388-304195F33EF2}" presName="composite" presStyleCnt="0"/>
      <dgm:spPr/>
    </dgm:pt>
    <dgm:pt modelId="{3FB403D9-1A06-4D41-BD3D-D63DD62FF675}" type="pres">
      <dgm:prSet presAssocID="{CCAC4702-6DC0-4F96-A388-304195F33EF2}" presName="L" presStyleLbl="solidFgAcc1" presStyleIdx="2" presStyleCnt="5">
        <dgm:presLayoutVars>
          <dgm:chMax val="0"/>
          <dgm:chPref val="0"/>
        </dgm:presLayoutVars>
      </dgm:prSet>
      <dgm:spPr/>
    </dgm:pt>
    <dgm:pt modelId="{D05768F0-C7A4-45A0-9C7B-110D48D2F9B0}" type="pres">
      <dgm:prSet presAssocID="{CCAC4702-6DC0-4F96-A388-304195F33EF2}" presName="parTx" presStyleLbl="alignNode1" presStyleIdx="2" presStyleCnt="5">
        <dgm:presLayoutVars>
          <dgm:chMax val="0"/>
          <dgm:chPref val="0"/>
          <dgm:bulletEnabled val="1"/>
        </dgm:presLayoutVars>
      </dgm:prSet>
      <dgm:spPr/>
    </dgm:pt>
    <dgm:pt modelId="{42DD1407-7644-4FC0-B31A-7A424F4735D3}" type="pres">
      <dgm:prSet presAssocID="{CCAC4702-6DC0-4F96-A388-304195F33EF2}" presName="desTx" presStyleLbl="revTx" presStyleIdx="2" presStyleCnt="5">
        <dgm:presLayoutVars>
          <dgm:chMax val="0"/>
          <dgm:chPref val="0"/>
          <dgm:bulletEnabled val="1"/>
        </dgm:presLayoutVars>
      </dgm:prSet>
      <dgm:spPr/>
    </dgm:pt>
    <dgm:pt modelId="{AC91A9E8-ECAA-4B57-8C45-0BE5EA17B7A4}" type="pres">
      <dgm:prSet presAssocID="{CCAC4702-6DC0-4F96-A388-304195F33EF2}" presName="EmptyPlaceHolder" presStyleCnt="0"/>
      <dgm:spPr/>
    </dgm:pt>
    <dgm:pt modelId="{61345F46-6440-471D-9727-CBAAC5E1EF90}" type="pres">
      <dgm:prSet presAssocID="{486C2540-8115-4447-8C65-0F779B9ECFD6}" presName="space" presStyleCnt="0"/>
      <dgm:spPr/>
    </dgm:pt>
    <dgm:pt modelId="{FC10B38B-1BF5-4F8B-86E0-7A6C7F8497E3}" type="pres">
      <dgm:prSet presAssocID="{6D771CE4-9316-47A6-8183-AABD090B4304}" presName="composite" presStyleCnt="0"/>
      <dgm:spPr/>
    </dgm:pt>
    <dgm:pt modelId="{40838CC3-2333-4119-BF32-A8E5E2D21B34}" type="pres">
      <dgm:prSet presAssocID="{6D771CE4-9316-47A6-8183-AABD090B4304}" presName="L" presStyleLbl="solidFgAcc1" presStyleIdx="3" presStyleCnt="5">
        <dgm:presLayoutVars>
          <dgm:chMax val="0"/>
          <dgm:chPref val="0"/>
        </dgm:presLayoutVars>
      </dgm:prSet>
      <dgm:spPr/>
    </dgm:pt>
    <dgm:pt modelId="{4560F3B0-5158-4EC0-AF35-1D3A04306AB9}" type="pres">
      <dgm:prSet presAssocID="{6D771CE4-9316-47A6-8183-AABD090B4304}" presName="parTx" presStyleLbl="alignNode1" presStyleIdx="3" presStyleCnt="5">
        <dgm:presLayoutVars>
          <dgm:chMax val="0"/>
          <dgm:chPref val="0"/>
          <dgm:bulletEnabled val="1"/>
        </dgm:presLayoutVars>
      </dgm:prSet>
      <dgm:spPr/>
    </dgm:pt>
    <dgm:pt modelId="{8C884462-00F0-4014-9EF7-EBDAEBDB0FB4}" type="pres">
      <dgm:prSet presAssocID="{6D771CE4-9316-47A6-8183-AABD090B4304}" presName="desTx" presStyleLbl="revTx" presStyleIdx="3" presStyleCnt="5">
        <dgm:presLayoutVars>
          <dgm:chMax val="0"/>
          <dgm:chPref val="0"/>
          <dgm:bulletEnabled val="1"/>
        </dgm:presLayoutVars>
      </dgm:prSet>
      <dgm:spPr/>
    </dgm:pt>
    <dgm:pt modelId="{15D2BA34-552C-4CCF-B362-739A517FCC50}" type="pres">
      <dgm:prSet presAssocID="{6D771CE4-9316-47A6-8183-AABD090B4304}" presName="EmptyPlaceHolder" presStyleCnt="0"/>
      <dgm:spPr/>
    </dgm:pt>
    <dgm:pt modelId="{1E704DCE-DE17-4C72-ABCD-C76E70C07C04}" type="pres">
      <dgm:prSet presAssocID="{F63EC67E-AD0D-4D2C-B1D2-F351F9BB1D7D}" presName="space" presStyleCnt="0"/>
      <dgm:spPr/>
    </dgm:pt>
    <dgm:pt modelId="{4064B0AA-C36C-4AAE-959A-143B35424026}" type="pres">
      <dgm:prSet presAssocID="{0C9283D8-2D8B-418E-A213-BCC2BAC78FAB}" presName="composite" presStyleCnt="0"/>
      <dgm:spPr/>
    </dgm:pt>
    <dgm:pt modelId="{88B7E1DB-0A28-476B-A4CC-94F3F4CED26A}" type="pres">
      <dgm:prSet presAssocID="{0C9283D8-2D8B-418E-A213-BCC2BAC78FAB}" presName="L" presStyleLbl="solidFgAcc1" presStyleIdx="4" presStyleCnt="5">
        <dgm:presLayoutVars>
          <dgm:chMax val="0"/>
          <dgm:chPref val="0"/>
        </dgm:presLayoutVars>
      </dgm:prSet>
      <dgm:spPr/>
    </dgm:pt>
    <dgm:pt modelId="{D7E589A3-A717-4DDC-93FA-45381A04E9E9}" type="pres">
      <dgm:prSet presAssocID="{0C9283D8-2D8B-418E-A213-BCC2BAC78FAB}" presName="parTx" presStyleLbl="alignNode1" presStyleIdx="4" presStyleCnt="5">
        <dgm:presLayoutVars>
          <dgm:chMax val="0"/>
          <dgm:chPref val="0"/>
          <dgm:bulletEnabled val="1"/>
        </dgm:presLayoutVars>
      </dgm:prSet>
      <dgm:spPr/>
    </dgm:pt>
    <dgm:pt modelId="{DA53B6F4-09A2-48E3-AD01-A0BE2CEF4437}" type="pres">
      <dgm:prSet presAssocID="{0C9283D8-2D8B-418E-A213-BCC2BAC78FAB}" presName="desTx" presStyleLbl="revTx" presStyleIdx="4" presStyleCnt="5">
        <dgm:presLayoutVars>
          <dgm:chMax val="0"/>
          <dgm:chPref val="0"/>
          <dgm:bulletEnabled val="1"/>
        </dgm:presLayoutVars>
      </dgm:prSet>
      <dgm:spPr/>
    </dgm:pt>
    <dgm:pt modelId="{1175B945-C90B-4D3D-872F-1B7E725BF923}" type="pres">
      <dgm:prSet presAssocID="{0C9283D8-2D8B-418E-A213-BCC2BAC78FAB}" presName="EmptyPlaceHolder" presStyleCnt="0"/>
      <dgm:spPr/>
    </dgm:pt>
  </dgm:ptLst>
  <dgm:cxnLst>
    <dgm:cxn modelId="{8191F228-B855-491A-B8B7-D024E23071C6}" srcId="{078F2A42-E088-4C87-A7D3-BA375711B1C3}" destId="{73297C2C-93C2-4926-8C18-70C5B5D1353D}" srcOrd="0" destOrd="0" parTransId="{D5CE8752-1877-45B0-A5D5-7B7DDA70C196}" sibTransId="{8D427041-946B-4803-8315-5E961E40AE92}"/>
    <dgm:cxn modelId="{E9E5C43D-5D25-47BB-B99E-7D2C3FE9CF57}" type="presOf" srcId="{0C9283D8-2D8B-418E-A213-BCC2BAC78FAB}" destId="{D7E589A3-A717-4DDC-93FA-45381A04E9E9}" srcOrd="0" destOrd="0" presId="urn:microsoft.com/office/officeart/2016/7/layout/AccentHomeChevronProcess"/>
    <dgm:cxn modelId="{72D7697F-A67E-44BE-9844-28F2F294CAA6}" type="presOf" srcId="{6D771CE4-9316-47A6-8183-AABD090B4304}" destId="{4560F3B0-5158-4EC0-AF35-1D3A04306AB9}" srcOrd="0" destOrd="0" presId="urn:microsoft.com/office/officeart/2016/7/layout/AccentHomeChevronProcess"/>
    <dgm:cxn modelId="{BE82DF89-B391-4DBA-B87C-08AED2B7912E}" srcId="{078F2A42-E088-4C87-A7D3-BA375711B1C3}" destId="{6D771CE4-9316-47A6-8183-AABD090B4304}" srcOrd="3" destOrd="0" parTransId="{8E3E334B-C569-45B8-AFC6-ACA9E834C060}" sibTransId="{F63EC67E-AD0D-4D2C-B1D2-F351F9BB1D7D}"/>
    <dgm:cxn modelId="{70F89596-90AB-4B0A-8B38-8FD75229A3B8}" srcId="{078F2A42-E088-4C87-A7D3-BA375711B1C3}" destId="{C4D577A6-02C7-4D3C-9E92-09CAA18110BF}" srcOrd="1" destOrd="0" parTransId="{D6BE69E3-A092-4C57-92BC-5EA68CC75122}" sibTransId="{477FBC2C-7A38-47D9-8539-6E2866FAA044}"/>
    <dgm:cxn modelId="{9B22DBB1-18E9-4505-B5E2-28588C42C316}" type="presOf" srcId="{CCAC4702-6DC0-4F96-A388-304195F33EF2}" destId="{D05768F0-C7A4-45A0-9C7B-110D48D2F9B0}" srcOrd="0" destOrd="0" presId="urn:microsoft.com/office/officeart/2016/7/layout/AccentHomeChevronProcess"/>
    <dgm:cxn modelId="{583D5FC7-FA51-4EAC-A3E4-96FEDD514479}" type="presOf" srcId="{078F2A42-E088-4C87-A7D3-BA375711B1C3}" destId="{9901363D-7E7D-450E-94AD-B4AD1957686A}" srcOrd="0" destOrd="0" presId="urn:microsoft.com/office/officeart/2016/7/layout/AccentHomeChevronProcess"/>
    <dgm:cxn modelId="{52A8DACA-F25F-4782-9E47-A9E99E0E48B2}" type="presOf" srcId="{73297C2C-93C2-4926-8C18-70C5B5D1353D}" destId="{01FE0027-8CE0-474E-88B0-C99545900B3C}" srcOrd="0" destOrd="0" presId="urn:microsoft.com/office/officeart/2016/7/layout/AccentHomeChevronProcess"/>
    <dgm:cxn modelId="{032E3AD3-1C27-4230-A987-8698B1809F6C}" srcId="{078F2A42-E088-4C87-A7D3-BA375711B1C3}" destId="{0C9283D8-2D8B-418E-A213-BCC2BAC78FAB}" srcOrd="4" destOrd="0" parTransId="{E11C35B4-A6FA-4BF8-B987-FDC2D1D3B28D}" sibTransId="{6C0EB2D0-D32C-4B57-9AD5-8E1071BA67D2}"/>
    <dgm:cxn modelId="{AFDCF0E9-A53F-4CB8-9B9D-71A8CCB7DA14}" srcId="{078F2A42-E088-4C87-A7D3-BA375711B1C3}" destId="{CCAC4702-6DC0-4F96-A388-304195F33EF2}" srcOrd="2" destOrd="0" parTransId="{1BB4821D-9D88-4CDE-B7C1-0D03F59E9E5E}" sibTransId="{486C2540-8115-4447-8C65-0F779B9ECFD6}"/>
    <dgm:cxn modelId="{ADF6DEF9-AA05-44D8-8ADB-65578B8E8ACC}" type="presOf" srcId="{C4D577A6-02C7-4D3C-9E92-09CAA18110BF}" destId="{9A1F435D-639F-4FB0-8D22-417144DA00BD}" srcOrd="0" destOrd="0" presId="urn:microsoft.com/office/officeart/2016/7/layout/AccentHomeChevronProcess"/>
    <dgm:cxn modelId="{6E1DAC7E-6454-4FF0-8074-4D00D6B8BE44}" type="presParOf" srcId="{9901363D-7E7D-450E-94AD-B4AD1957686A}" destId="{D4517EDE-1715-49BA-99B0-05285C3BB2A6}" srcOrd="0" destOrd="0" presId="urn:microsoft.com/office/officeart/2016/7/layout/AccentHomeChevronProcess"/>
    <dgm:cxn modelId="{630240F2-EB24-4456-8110-781A06662F76}" type="presParOf" srcId="{D4517EDE-1715-49BA-99B0-05285C3BB2A6}" destId="{8F230D6B-AC5B-4BE7-8556-27CB182C9A10}" srcOrd="0" destOrd="0" presId="urn:microsoft.com/office/officeart/2016/7/layout/AccentHomeChevronProcess"/>
    <dgm:cxn modelId="{4462B9A0-B8DA-4D85-A741-26061BEEF611}" type="presParOf" srcId="{D4517EDE-1715-49BA-99B0-05285C3BB2A6}" destId="{01FE0027-8CE0-474E-88B0-C99545900B3C}" srcOrd="1" destOrd="0" presId="urn:microsoft.com/office/officeart/2016/7/layout/AccentHomeChevronProcess"/>
    <dgm:cxn modelId="{FAB899FA-3BB8-44B3-8A8F-9E6F74EE9686}" type="presParOf" srcId="{D4517EDE-1715-49BA-99B0-05285C3BB2A6}" destId="{EF52E15D-8AD4-4018-9B6D-9FFB6082F61E}" srcOrd="2" destOrd="0" presId="urn:microsoft.com/office/officeart/2016/7/layout/AccentHomeChevronProcess"/>
    <dgm:cxn modelId="{0480C21A-6157-4B77-9251-33BE2A85396A}" type="presParOf" srcId="{D4517EDE-1715-49BA-99B0-05285C3BB2A6}" destId="{D2EC3750-255B-493F-8BC1-137EDDFEDD65}" srcOrd="3" destOrd="0" presId="urn:microsoft.com/office/officeart/2016/7/layout/AccentHomeChevronProcess"/>
    <dgm:cxn modelId="{F7A9D3D9-6F6F-4962-81F5-590C0C33C39D}" type="presParOf" srcId="{9901363D-7E7D-450E-94AD-B4AD1957686A}" destId="{F5A8EF1F-C890-4399-81D0-A87C4D133FD7}" srcOrd="1" destOrd="0" presId="urn:microsoft.com/office/officeart/2016/7/layout/AccentHomeChevronProcess"/>
    <dgm:cxn modelId="{6FF48CE8-1AA8-4269-AE1B-0E7AC6C486D4}" type="presParOf" srcId="{9901363D-7E7D-450E-94AD-B4AD1957686A}" destId="{E80439EE-29A0-40FF-B01C-3C6D713E948E}" srcOrd="2" destOrd="0" presId="urn:microsoft.com/office/officeart/2016/7/layout/AccentHomeChevronProcess"/>
    <dgm:cxn modelId="{90D4807A-DA5A-48BA-BDDC-4C0086481E8E}" type="presParOf" srcId="{E80439EE-29A0-40FF-B01C-3C6D713E948E}" destId="{CA5159A5-683B-439D-BDA3-89D82AED2B2F}" srcOrd="0" destOrd="0" presId="urn:microsoft.com/office/officeart/2016/7/layout/AccentHomeChevronProcess"/>
    <dgm:cxn modelId="{7BC48DBB-B18B-4E23-98A6-2FBFA1258D63}" type="presParOf" srcId="{E80439EE-29A0-40FF-B01C-3C6D713E948E}" destId="{9A1F435D-639F-4FB0-8D22-417144DA00BD}" srcOrd="1" destOrd="0" presId="urn:microsoft.com/office/officeart/2016/7/layout/AccentHomeChevronProcess"/>
    <dgm:cxn modelId="{1E22AAE3-0179-4072-BF36-4A16EE3F7D58}" type="presParOf" srcId="{E80439EE-29A0-40FF-B01C-3C6D713E948E}" destId="{619D8092-1A56-4F4E-AC10-D767F2D04D3D}" srcOrd="2" destOrd="0" presId="urn:microsoft.com/office/officeart/2016/7/layout/AccentHomeChevronProcess"/>
    <dgm:cxn modelId="{6F19354C-E0FB-49DA-97C5-F30A602741FB}" type="presParOf" srcId="{E80439EE-29A0-40FF-B01C-3C6D713E948E}" destId="{23EDF079-5397-4304-AD8A-A252E75F9A82}" srcOrd="3" destOrd="0" presId="urn:microsoft.com/office/officeart/2016/7/layout/AccentHomeChevronProcess"/>
    <dgm:cxn modelId="{99E41149-87A3-4DB0-A7FA-483A91A3E1F6}" type="presParOf" srcId="{9901363D-7E7D-450E-94AD-B4AD1957686A}" destId="{0C0C427F-0AA9-4E51-92A0-43B7EE9698C1}" srcOrd="3" destOrd="0" presId="urn:microsoft.com/office/officeart/2016/7/layout/AccentHomeChevronProcess"/>
    <dgm:cxn modelId="{260D4432-8DC7-43DA-AF76-C886EE96ED73}" type="presParOf" srcId="{9901363D-7E7D-450E-94AD-B4AD1957686A}" destId="{18EE35AE-EA4C-486D-A4DA-066973BCAF83}" srcOrd="4" destOrd="0" presId="urn:microsoft.com/office/officeart/2016/7/layout/AccentHomeChevronProcess"/>
    <dgm:cxn modelId="{044D7A85-A8A6-4267-9052-1803153F9C0D}" type="presParOf" srcId="{18EE35AE-EA4C-486D-A4DA-066973BCAF83}" destId="{3FB403D9-1A06-4D41-BD3D-D63DD62FF675}" srcOrd="0" destOrd="0" presId="urn:microsoft.com/office/officeart/2016/7/layout/AccentHomeChevronProcess"/>
    <dgm:cxn modelId="{1B578279-7736-4017-93ED-4351567B7CEB}" type="presParOf" srcId="{18EE35AE-EA4C-486D-A4DA-066973BCAF83}" destId="{D05768F0-C7A4-45A0-9C7B-110D48D2F9B0}" srcOrd="1" destOrd="0" presId="urn:microsoft.com/office/officeart/2016/7/layout/AccentHomeChevronProcess"/>
    <dgm:cxn modelId="{6B637051-09BE-43C9-BD74-30804CE02060}" type="presParOf" srcId="{18EE35AE-EA4C-486D-A4DA-066973BCAF83}" destId="{42DD1407-7644-4FC0-B31A-7A424F4735D3}" srcOrd="2" destOrd="0" presId="urn:microsoft.com/office/officeart/2016/7/layout/AccentHomeChevronProcess"/>
    <dgm:cxn modelId="{AEAAFDB5-8011-490A-A3EF-3F795C283291}" type="presParOf" srcId="{18EE35AE-EA4C-486D-A4DA-066973BCAF83}" destId="{AC91A9E8-ECAA-4B57-8C45-0BE5EA17B7A4}" srcOrd="3" destOrd="0" presId="urn:microsoft.com/office/officeart/2016/7/layout/AccentHomeChevronProcess"/>
    <dgm:cxn modelId="{C025EE3B-9EF1-4E60-8452-FBEE4A798FC6}" type="presParOf" srcId="{9901363D-7E7D-450E-94AD-B4AD1957686A}" destId="{61345F46-6440-471D-9727-CBAAC5E1EF90}" srcOrd="5" destOrd="0" presId="urn:microsoft.com/office/officeart/2016/7/layout/AccentHomeChevronProcess"/>
    <dgm:cxn modelId="{F9029624-CF6F-4E4E-8876-8EE279A298CB}" type="presParOf" srcId="{9901363D-7E7D-450E-94AD-B4AD1957686A}" destId="{FC10B38B-1BF5-4F8B-86E0-7A6C7F8497E3}" srcOrd="6" destOrd="0" presId="urn:microsoft.com/office/officeart/2016/7/layout/AccentHomeChevronProcess"/>
    <dgm:cxn modelId="{74CD113C-836F-4715-8695-E16A8A4566F8}" type="presParOf" srcId="{FC10B38B-1BF5-4F8B-86E0-7A6C7F8497E3}" destId="{40838CC3-2333-4119-BF32-A8E5E2D21B34}" srcOrd="0" destOrd="0" presId="urn:microsoft.com/office/officeart/2016/7/layout/AccentHomeChevronProcess"/>
    <dgm:cxn modelId="{BF5A3C1A-F6DD-468E-9EE8-B447B7A211AC}" type="presParOf" srcId="{FC10B38B-1BF5-4F8B-86E0-7A6C7F8497E3}" destId="{4560F3B0-5158-4EC0-AF35-1D3A04306AB9}" srcOrd="1" destOrd="0" presId="urn:microsoft.com/office/officeart/2016/7/layout/AccentHomeChevronProcess"/>
    <dgm:cxn modelId="{C32B224E-9374-42BA-AC0A-CACCDE153998}" type="presParOf" srcId="{FC10B38B-1BF5-4F8B-86E0-7A6C7F8497E3}" destId="{8C884462-00F0-4014-9EF7-EBDAEBDB0FB4}" srcOrd="2" destOrd="0" presId="urn:microsoft.com/office/officeart/2016/7/layout/AccentHomeChevronProcess"/>
    <dgm:cxn modelId="{777C793A-EAD3-44F1-BFA7-3CE67FC60DC5}" type="presParOf" srcId="{FC10B38B-1BF5-4F8B-86E0-7A6C7F8497E3}" destId="{15D2BA34-552C-4CCF-B362-739A517FCC50}" srcOrd="3" destOrd="0" presId="urn:microsoft.com/office/officeart/2016/7/layout/AccentHomeChevronProcess"/>
    <dgm:cxn modelId="{E4FD2CB8-7111-43D9-8D90-28A1AF05E1C1}" type="presParOf" srcId="{9901363D-7E7D-450E-94AD-B4AD1957686A}" destId="{1E704DCE-DE17-4C72-ABCD-C76E70C07C04}" srcOrd="7" destOrd="0" presId="urn:microsoft.com/office/officeart/2016/7/layout/AccentHomeChevronProcess"/>
    <dgm:cxn modelId="{9DD563F8-CC31-4F80-9B5B-577D2FC743FF}" type="presParOf" srcId="{9901363D-7E7D-450E-94AD-B4AD1957686A}" destId="{4064B0AA-C36C-4AAE-959A-143B35424026}" srcOrd="8" destOrd="0" presId="urn:microsoft.com/office/officeart/2016/7/layout/AccentHomeChevronProcess"/>
    <dgm:cxn modelId="{2CD83A80-9CFF-477A-BDBB-59A4008AA4DD}" type="presParOf" srcId="{4064B0AA-C36C-4AAE-959A-143B35424026}" destId="{88B7E1DB-0A28-476B-A4CC-94F3F4CED26A}" srcOrd="0" destOrd="0" presId="urn:microsoft.com/office/officeart/2016/7/layout/AccentHomeChevronProcess"/>
    <dgm:cxn modelId="{327C0842-ABA9-497E-9F0C-AB546D568D20}" type="presParOf" srcId="{4064B0AA-C36C-4AAE-959A-143B35424026}" destId="{D7E589A3-A717-4DDC-93FA-45381A04E9E9}" srcOrd="1" destOrd="0" presId="urn:microsoft.com/office/officeart/2016/7/layout/AccentHomeChevronProcess"/>
    <dgm:cxn modelId="{71F6B185-02C3-4347-A51B-9CB2BF34F710}" type="presParOf" srcId="{4064B0AA-C36C-4AAE-959A-143B35424026}" destId="{DA53B6F4-09A2-48E3-AD01-A0BE2CEF4437}" srcOrd="2" destOrd="0" presId="urn:microsoft.com/office/officeart/2016/7/layout/AccentHomeChevronProcess"/>
    <dgm:cxn modelId="{D42463EA-D8C9-43BA-8D94-C2FB37BF0D00}" type="presParOf" srcId="{4064B0AA-C36C-4AAE-959A-143B35424026}" destId="{1175B945-C90B-4D3D-872F-1B7E725BF923}" srcOrd="3" destOrd="0" presId="urn:microsoft.com/office/officeart/2016/7/layout/AccentHomeChevro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6804B66-EAD3-4E96-9753-8F44804F3D93}" type="doc">
      <dgm:prSet loTypeId="urn:microsoft.com/office/officeart/2005/8/layout/hList7" loCatId="list" qsTypeId="urn:microsoft.com/office/officeart/2005/8/quickstyle/simple1" qsCatId="simple" csTypeId="urn:microsoft.com/office/officeart/2005/8/colors/accent1_1" csCatId="accent1" phldr="1"/>
      <dgm:spPr/>
    </dgm:pt>
    <dgm:pt modelId="{20D6B5EF-61B3-4443-A4E5-0AF03F390B39}">
      <dgm:prSet phldrT="[Text]" custT="1"/>
      <dgm:spPr/>
      <dgm:t>
        <a:bodyPr/>
        <a:lstStyle/>
        <a:p>
          <a:r>
            <a:rPr lang="en-US" sz="1500" dirty="0"/>
            <a:t>Tanya Thornton  | </a:t>
          </a:r>
          <a:r>
            <a:rPr lang="en-US" sz="1500" b="1" dirty="0"/>
            <a:t>Strategic Operator | Efficiency, Scale &amp; Change Management Leader</a:t>
          </a:r>
          <a:endParaRPr lang="en-US" sz="1500" dirty="0"/>
        </a:p>
      </dgm:t>
    </dgm:pt>
    <dgm:pt modelId="{D1C7D3BF-23AE-46F7-BBBE-7FFBBF3CABF5}" type="parTrans" cxnId="{11F0DD22-5CE1-44B9-88C1-8FC97E07C959}">
      <dgm:prSet/>
      <dgm:spPr/>
      <dgm:t>
        <a:bodyPr/>
        <a:lstStyle/>
        <a:p>
          <a:endParaRPr lang="en-US" sz="1500"/>
        </a:p>
      </dgm:t>
    </dgm:pt>
    <dgm:pt modelId="{3A66B824-50C7-4312-B254-F4BCB229F085}" type="sibTrans" cxnId="{11F0DD22-5CE1-44B9-88C1-8FC97E07C959}">
      <dgm:prSet/>
      <dgm:spPr/>
      <dgm:t>
        <a:bodyPr/>
        <a:lstStyle/>
        <a:p>
          <a:endParaRPr lang="en-US" sz="1500"/>
        </a:p>
      </dgm:t>
    </dgm:pt>
    <dgm:pt modelId="{5B23C3FB-5120-491D-AEAC-1455029B4EEE}">
      <dgm:prSet phldrT="[Text]" custT="1"/>
      <dgm:spPr/>
      <dgm:t>
        <a:bodyPr/>
        <a:lstStyle/>
        <a:p>
          <a:r>
            <a:rPr lang="en-US" sz="1500" dirty="0"/>
            <a:t>Meagan Gleason  | </a:t>
          </a:r>
          <a:r>
            <a:rPr lang="en-US" sz="1500" b="1" dirty="0"/>
            <a:t>Strategy, Product Innovation &amp; Development Leader</a:t>
          </a:r>
          <a:br>
            <a:rPr lang="en-US" sz="1500" dirty="0"/>
          </a:br>
          <a:endParaRPr lang="en-US" sz="1500" dirty="0"/>
        </a:p>
      </dgm:t>
    </dgm:pt>
    <dgm:pt modelId="{FB380CD0-5309-4F45-A0D9-FCAA45B864D6}" type="parTrans" cxnId="{AEFBCA8D-39F6-4CE6-B8EF-0AC9CEFE1F11}">
      <dgm:prSet/>
      <dgm:spPr/>
      <dgm:t>
        <a:bodyPr/>
        <a:lstStyle/>
        <a:p>
          <a:endParaRPr lang="en-US" sz="1500"/>
        </a:p>
      </dgm:t>
    </dgm:pt>
    <dgm:pt modelId="{4562F839-92A2-4B31-A3F3-52EC009BFDD7}" type="sibTrans" cxnId="{AEFBCA8D-39F6-4CE6-B8EF-0AC9CEFE1F11}">
      <dgm:prSet/>
      <dgm:spPr/>
      <dgm:t>
        <a:bodyPr/>
        <a:lstStyle/>
        <a:p>
          <a:endParaRPr lang="en-US" sz="1500"/>
        </a:p>
      </dgm:t>
    </dgm:pt>
    <dgm:pt modelId="{E7E1F9A2-076E-4345-A4CA-E264C8CC46E8}">
      <dgm:prSet custT="1"/>
      <dgm:spPr/>
      <dgm:t>
        <a:bodyPr/>
        <a:lstStyle/>
        <a:p>
          <a:pPr>
            <a:buNone/>
          </a:pPr>
          <a:endParaRPr lang="en-US" sz="1500" dirty="0"/>
        </a:p>
      </dgm:t>
    </dgm:pt>
    <dgm:pt modelId="{759B5FD6-1105-418D-9BCD-811F95B3A096}" type="parTrans" cxnId="{C55D19F9-5EBF-4662-8C2F-5AFCB5777084}">
      <dgm:prSet/>
      <dgm:spPr/>
      <dgm:t>
        <a:bodyPr/>
        <a:lstStyle/>
        <a:p>
          <a:endParaRPr lang="en-US" sz="1500"/>
        </a:p>
      </dgm:t>
    </dgm:pt>
    <dgm:pt modelId="{9432B087-7959-4000-BCB8-E9BC97F1F2CE}" type="sibTrans" cxnId="{C55D19F9-5EBF-4662-8C2F-5AFCB5777084}">
      <dgm:prSet/>
      <dgm:spPr/>
      <dgm:t>
        <a:bodyPr/>
        <a:lstStyle/>
        <a:p>
          <a:endParaRPr lang="en-US" sz="1500"/>
        </a:p>
      </dgm:t>
    </dgm:pt>
    <dgm:pt modelId="{D82E8BCB-304D-4843-9A38-97FBB57AA9A7}">
      <dgm:prSet custT="1"/>
      <dgm:spPr/>
      <dgm:t>
        <a:bodyPr/>
        <a:lstStyle/>
        <a:p>
          <a:pPr>
            <a:buNone/>
          </a:pPr>
          <a:br>
            <a:rPr lang="en-US" sz="1500" dirty="0"/>
          </a:br>
          <a:endParaRPr lang="en-US" sz="1500" dirty="0"/>
        </a:p>
      </dgm:t>
    </dgm:pt>
    <dgm:pt modelId="{95C10DED-683E-4DFB-B1D6-2D7B949892AD}" type="parTrans" cxnId="{7878AF23-1096-40EE-93E1-182DD15BA3B4}">
      <dgm:prSet/>
      <dgm:spPr/>
      <dgm:t>
        <a:bodyPr/>
        <a:lstStyle/>
        <a:p>
          <a:endParaRPr lang="en-US" sz="1500"/>
        </a:p>
      </dgm:t>
    </dgm:pt>
    <dgm:pt modelId="{1CDCF263-ED8F-403A-8147-6697748C186E}" type="sibTrans" cxnId="{7878AF23-1096-40EE-93E1-182DD15BA3B4}">
      <dgm:prSet/>
      <dgm:spPr/>
      <dgm:t>
        <a:bodyPr/>
        <a:lstStyle/>
        <a:p>
          <a:endParaRPr lang="en-US" sz="1500"/>
        </a:p>
      </dgm:t>
    </dgm:pt>
    <dgm:pt modelId="{23DC5216-58A7-4BF8-922F-C76942018914}">
      <dgm:prSet custT="1"/>
      <dgm:spPr/>
      <dgm:t>
        <a:bodyPr/>
        <a:lstStyle/>
        <a:p>
          <a:pPr>
            <a:buNone/>
          </a:pPr>
          <a:r>
            <a:rPr lang="en-US" sz="1500" dirty="0"/>
            <a:t>  Meagan is a mission-driven entrepreneur with 30+ years in business strategy &amp; product innovation.  She’s launched and scaled ventures across startups, nonprofits, and Fortune 500s, blending data, design, and impact. </a:t>
          </a:r>
        </a:p>
      </dgm:t>
    </dgm:pt>
    <dgm:pt modelId="{F021E415-7336-4E1C-A26F-9590C712E3DD}" type="parTrans" cxnId="{426644E7-240D-42A8-ADD2-DA272E90FC78}">
      <dgm:prSet/>
      <dgm:spPr/>
      <dgm:t>
        <a:bodyPr/>
        <a:lstStyle/>
        <a:p>
          <a:endParaRPr lang="en-US" sz="1500"/>
        </a:p>
      </dgm:t>
    </dgm:pt>
    <dgm:pt modelId="{B887CD2D-F483-47BF-9793-1E1E20CD2BEB}" type="sibTrans" cxnId="{426644E7-240D-42A8-ADD2-DA272E90FC78}">
      <dgm:prSet/>
      <dgm:spPr/>
      <dgm:t>
        <a:bodyPr/>
        <a:lstStyle/>
        <a:p>
          <a:endParaRPr lang="en-US" sz="1500"/>
        </a:p>
      </dgm:t>
    </dgm:pt>
    <dgm:pt modelId="{D5805DDE-20CF-4A23-8752-647D1EF121C3}">
      <dgm:prSet custT="1"/>
      <dgm:spPr/>
      <dgm:t>
        <a:bodyPr/>
        <a:lstStyle/>
        <a:p>
          <a:pPr>
            <a:buNone/>
          </a:pPr>
          <a:r>
            <a:rPr lang="en-US" sz="1500" dirty="0"/>
            <a:t>   Meagan holds a BA in Political Science and a graduate program in Sustainability from MIT.</a:t>
          </a:r>
        </a:p>
      </dgm:t>
    </dgm:pt>
    <dgm:pt modelId="{95DBC6E9-A922-4791-99A1-B90F0F379649}" type="parTrans" cxnId="{6A9434C7-FECD-4D86-8FFF-E179AA94A4F7}">
      <dgm:prSet/>
      <dgm:spPr/>
      <dgm:t>
        <a:bodyPr/>
        <a:lstStyle/>
        <a:p>
          <a:endParaRPr lang="en-US" sz="1500"/>
        </a:p>
      </dgm:t>
    </dgm:pt>
    <dgm:pt modelId="{54923036-2249-4170-B185-BB16FCFE953A}" type="sibTrans" cxnId="{6A9434C7-FECD-4D86-8FFF-E179AA94A4F7}">
      <dgm:prSet/>
      <dgm:spPr/>
      <dgm:t>
        <a:bodyPr/>
        <a:lstStyle/>
        <a:p>
          <a:endParaRPr lang="en-US" sz="1500"/>
        </a:p>
      </dgm:t>
    </dgm:pt>
    <dgm:pt modelId="{5335CD4F-DE17-464B-B1A7-0E46224FA4C7}">
      <dgm:prSet custT="1"/>
      <dgm:spPr/>
      <dgm:t>
        <a:bodyPr/>
        <a:lstStyle/>
        <a:p>
          <a:pPr>
            <a:buNone/>
          </a:pPr>
          <a:endParaRPr lang="en-US" sz="1500" dirty="0"/>
        </a:p>
      </dgm:t>
    </dgm:pt>
    <dgm:pt modelId="{6F50CB1D-6C7E-4A63-8721-6B8A88A8B5B7}" type="parTrans" cxnId="{BDC362C7-7C81-44D2-A9C5-D45E5621650E}">
      <dgm:prSet/>
      <dgm:spPr/>
      <dgm:t>
        <a:bodyPr/>
        <a:lstStyle/>
        <a:p>
          <a:endParaRPr lang="en-US" sz="1500"/>
        </a:p>
      </dgm:t>
    </dgm:pt>
    <dgm:pt modelId="{E701CD3A-C58F-4E81-BC8B-E5956103E0D8}" type="sibTrans" cxnId="{BDC362C7-7C81-44D2-A9C5-D45E5621650E}">
      <dgm:prSet/>
      <dgm:spPr/>
      <dgm:t>
        <a:bodyPr/>
        <a:lstStyle/>
        <a:p>
          <a:endParaRPr lang="en-US" sz="1500"/>
        </a:p>
      </dgm:t>
    </dgm:pt>
    <dgm:pt modelId="{448FD1C6-D0A4-4C37-85F3-7AD9DE5FEAC2}">
      <dgm:prSet custT="1"/>
      <dgm:spPr/>
      <dgm:t>
        <a:bodyPr/>
        <a:lstStyle/>
        <a:p>
          <a:pPr>
            <a:buNone/>
          </a:pPr>
          <a:r>
            <a:rPr lang="en-US" sz="1500" dirty="0"/>
            <a:t>  Tanya holds an MSc in Geology and a graduate program in Sustainability from MIT.</a:t>
          </a:r>
        </a:p>
      </dgm:t>
    </dgm:pt>
    <dgm:pt modelId="{FB798D5B-979B-4279-84A4-FD25FC6CBE9F}" type="parTrans" cxnId="{E8607DCC-EABB-4AB9-9BD6-B0A776AFF1BA}">
      <dgm:prSet/>
      <dgm:spPr/>
      <dgm:t>
        <a:bodyPr/>
        <a:lstStyle/>
        <a:p>
          <a:endParaRPr lang="en-US"/>
        </a:p>
      </dgm:t>
    </dgm:pt>
    <dgm:pt modelId="{3782D4C2-2BA8-4A40-ACD3-10C7DE0BABB0}" type="sibTrans" cxnId="{E8607DCC-EABB-4AB9-9BD6-B0A776AFF1BA}">
      <dgm:prSet/>
      <dgm:spPr/>
      <dgm:t>
        <a:bodyPr/>
        <a:lstStyle/>
        <a:p>
          <a:endParaRPr lang="en-US"/>
        </a:p>
      </dgm:t>
    </dgm:pt>
    <dgm:pt modelId="{27A2A195-4206-43BD-AF17-1F2BAE28945B}">
      <dgm:prSet custT="1"/>
      <dgm:spPr/>
      <dgm:t>
        <a:bodyPr/>
        <a:lstStyle/>
        <a:p>
          <a:pPr>
            <a:buNone/>
          </a:pPr>
          <a:endParaRPr lang="en-US" sz="1100" dirty="0"/>
        </a:p>
      </dgm:t>
    </dgm:pt>
    <dgm:pt modelId="{925C1866-7307-4BB7-8B30-1C48FD2D28D2}" type="parTrans" cxnId="{D9234F40-C145-45E9-ABFD-B4BB765284E5}">
      <dgm:prSet/>
      <dgm:spPr/>
      <dgm:t>
        <a:bodyPr/>
        <a:lstStyle/>
        <a:p>
          <a:endParaRPr lang="en-US"/>
        </a:p>
      </dgm:t>
    </dgm:pt>
    <dgm:pt modelId="{F8C6CFCA-7F6C-439D-91E2-FD4594F99B81}" type="sibTrans" cxnId="{D9234F40-C145-45E9-ABFD-B4BB765284E5}">
      <dgm:prSet/>
      <dgm:spPr/>
      <dgm:t>
        <a:bodyPr/>
        <a:lstStyle/>
        <a:p>
          <a:endParaRPr lang="en-US"/>
        </a:p>
      </dgm:t>
    </dgm:pt>
    <dgm:pt modelId="{939E10E3-2A92-43D4-A3BB-76E64FAE703B}">
      <dgm:prSet custT="1"/>
      <dgm:spPr/>
      <dgm:t>
        <a:bodyPr/>
        <a:lstStyle/>
        <a:p>
          <a:pPr>
            <a:buNone/>
          </a:pPr>
          <a:r>
            <a:rPr lang="en-US" sz="1500" dirty="0"/>
            <a:t>   Tanya brings 30+ years in business experience across the energy and tech industries, including 24 years at Microsoft in global tech engineering and operations, scaling multi-billion-dollar platforms like Azure and Microsoft 365. She specializes in aligning people, process, and technology to build efficient, scalable, high-impact systems. </a:t>
          </a:r>
        </a:p>
      </dgm:t>
    </dgm:pt>
    <dgm:pt modelId="{3F54610E-1AD2-4A0E-A5BB-C94F6E2C10D1}" type="parTrans" cxnId="{BABDE55B-16BE-4EE8-9734-D179C7819187}">
      <dgm:prSet/>
      <dgm:spPr/>
      <dgm:t>
        <a:bodyPr/>
        <a:lstStyle/>
        <a:p>
          <a:endParaRPr lang="en-US"/>
        </a:p>
      </dgm:t>
    </dgm:pt>
    <dgm:pt modelId="{C0F3CDD4-B16F-4488-B25B-E8B5AE30CA7E}" type="sibTrans" cxnId="{BABDE55B-16BE-4EE8-9734-D179C7819187}">
      <dgm:prSet/>
      <dgm:spPr/>
      <dgm:t>
        <a:bodyPr/>
        <a:lstStyle/>
        <a:p>
          <a:endParaRPr lang="en-US"/>
        </a:p>
      </dgm:t>
    </dgm:pt>
    <dgm:pt modelId="{A7BAF4C6-8517-4E64-86F0-A0D4C570613B}">
      <dgm:prSet custT="1"/>
      <dgm:spPr/>
      <dgm:t>
        <a:bodyPr/>
        <a:lstStyle/>
        <a:p>
          <a:pPr>
            <a:buNone/>
          </a:pPr>
          <a:endParaRPr lang="en-US" sz="1500" dirty="0"/>
        </a:p>
      </dgm:t>
    </dgm:pt>
    <dgm:pt modelId="{E9DF8842-0FFF-4D4B-8639-2C4CF63EFFEE}" type="parTrans" cxnId="{377A0EED-4DFD-4AD6-A12E-623C15EEBE32}">
      <dgm:prSet/>
      <dgm:spPr/>
      <dgm:t>
        <a:bodyPr/>
        <a:lstStyle/>
        <a:p>
          <a:endParaRPr lang="en-US"/>
        </a:p>
      </dgm:t>
    </dgm:pt>
    <dgm:pt modelId="{ABC95033-E1A6-4C4E-A81B-80E8FC664CD6}" type="sibTrans" cxnId="{377A0EED-4DFD-4AD6-A12E-623C15EEBE32}">
      <dgm:prSet/>
      <dgm:spPr/>
      <dgm:t>
        <a:bodyPr/>
        <a:lstStyle/>
        <a:p>
          <a:endParaRPr lang="en-US"/>
        </a:p>
      </dgm:t>
    </dgm:pt>
    <dgm:pt modelId="{65A1F44E-64A6-4D2E-9A75-09B307C405F4}" type="pres">
      <dgm:prSet presAssocID="{B6804B66-EAD3-4E96-9753-8F44804F3D93}" presName="Name0" presStyleCnt="0">
        <dgm:presLayoutVars>
          <dgm:dir/>
          <dgm:resizeHandles val="exact"/>
        </dgm:presLayoutVars>
      </dgm:prSet>
      <dgm:spPr/>
    </dgm:pt>
    <dgm:pt modelId="{25FE867C-447C-4D2D-9108-42BA81CEC25A}" type="pres">
      <dgm:prSet presAssocID="{B6804B66-EAD3-4E96-9753-8F44804F3D93}" presName="fgShape" presStyleLbl="fgShp" presStyleIdx="0" presStyleCnt="1" custFlipHor="1" custScaleX="2842" custScaleY="58538" custLinFactNeighborX="-385" custLinFactNeighborY="46064"/>
      <dgm:spPr/>
    </dgm:pt>
    <dgm:pt modelId="{3B955E2D-6BA6-4FC9-AE5C-F01FAAE68A97}" type="pres">
      <dgm:prSet presAssocID="{B6804B66-EAD3-4E96-9753-8F44804F3D93}" presName="linComp" presStyleCnt="0"/>
      <dgm:spPr/>
    </dgm:pt>
    <dgm:pt modelId="{4FD4ECD6-D603-4783-BF1B-65327A727BB7}" type="pres">
      <dgm:prSet presAssocID="{20D6B5EF-61B3-4443-A4E5-0AF03F390B39}" presName="compNode" presStyleCnt="0"/>
      <dgm:spPr/>
    </dgm:pt>
    <dgm:pt modelId="{F77B9603-0BAB-45C6-9834-FCF70D6ACF8E}" type="pres">
      <dgm:prSet presAssocID="{20D6B5EF-61B3-4443-A4E5-0AF03F390B39}" presName="bkgdShape" presStyleLbl="node1" presStyleIdx="0" presStyleCnt="2"/>
      <dgm:spPr/>
    </dgm:pt>
    <dgm:pt modelId="{087F0DBB-4D78-45F3-8393-041F94D7BFEE}" type="pres">
      <dgm:prSet presAssocID="{20D6B5EF-61B3-4443-A4E5-0AF03F390B39}" presName="nodeTx" presStyleLbl="node1" presStyleIdx="0" presStyleCnt="2">
        <dgm:presLayoutVars>
          <dgm:bulletEnabled val="1"/>
        </dgm:presLayoutVars>
      </dgm:prSet>
      <dgm:spPr/>
    </dgm:pt>
    <dgm:pt modelId="{85BC2E65-9037-4E0D-9AD5-B51F588E1622}" type="pres">
      <dgm:prSet presAssocID="{20D6B5EF-61B3-4443-A4E5-0AF03F390B39}" presName="invisiNode" presStyleLbl="node1" presStyleIdx="0" presStyleCnt="2"/>
      <dgm:spPr/>
    </dgm:pt>
    <dgm:pt modelId="{841A442F-3A52-4316-AEAE-E50412C61697}" type="pres">
      <dgm:prSet presAssocID="{20D6B5EF-61B3-4443-A4E5-0AF03F390B39}" presName="imagNode" presStyleLbl="fgImgPlace1" presStyleIdx="0" presStyleCnt="2"/>
      <dgm:spPr>
        <a:blipFill>
          <a:blip xmlns:r="http://schemas.openxmlformats.org/officeDocument/2006/relationships" r:embed="rId1">
            <a:extLst>
              <a:ext uri="{28A0092B-C50C-407E-A947-70E740481C1C}">
                <a14:useLocalDpi xmlns:a14="http://schemas.microsoft.com/office/drawing/2010/main" val="0"/>
              </a:ext>
            </a:extLst>
          </a:blip>
          <a:srcRect/>
          <a:stretch>
            <a:fillRect l="-39000" r="-39000"/>
          </a:stretch>
        </a:blipFill>
      </dgm:spPr>
    </dgm:pt>
    <dgm:pt modelId="{B339D722-714B-45CC-B602-2D08C1B72E66}" type="pres">
      <dgm:prSet presAssocID="{3A66B824-50C7-4312-B254-F4BCB229F085}" presName="sibTrans" presStyleLbl="sibTrans2D1" presStyleIdx="0" presStyleCnt="0"/>
      <dgm:spPr/>
    </dgm:pt>
    <dgm:pt modelId="{D20DA62F-76EC-4249-9AD3-F70F38CD04E8}" type="pres">
      <dgm:prSet presAssocID="{5B23C3FB-5120-491D-AEAC-1455029B4EEE}" presName="compNode" presStyleCnt="0"/>
      <dgm:spPr/>
    </dgm:pt>
    <dgm:pt modelId="{A6D132BD-405D-4C0C-966E-D6E228B5217E}" type="pres">
      <dgm:prSet presAssocID="{5B23C3FB-5120-491D-AEAC-1455029B4EEE}" presName="bkgdShape" presStyleLbl="node1" presStyleIdx="1" presStyleCnt="2"/>
      <dgm:spPr/>
    </dgm:pt>
    <dgm:pt modelId="{AB2CF74A-48E6-4B45-AE2E-37A28CD9D30E}" type="pres">
      <dgm:prSet presAssocID="{5B23C3FB-5120-491D-AEAC-1455029B4EEE}" presName="nodeTx" presStyleLbl="node1" presStyleIdx="1" presStyleCnt="2">
        <dgm:presLayoutVars>
          <dgm:bulletEnabled val="1"/>
        </dgm:presLayoutVars>
      </dgm:prSet>
      <dgm:spPr/>
    </dgm:pt>
    <dgm:pt modelId="{8D37CA1D-BD55-4CD8-ACB6-81A9BB248D87}" type="pres">
      <dgm:prSet presAssocID="{5B23C3FB-5120-491D-AEAC-1455029B4EEE}" presName="invisiNode" presStyleLbl="node1" presStyleIdx="1" presStyleCnt="2"/>
      <dgm:spPr/>
    </dgm:pt>
    <dgm:pt modelId="{BC81640B-4F83-4E23-B46B-AA6997699585}" type="pres">
      <dgm:prSet presAssocID="{5B23C3FB-5120-491D-AEAC-1455029B4EEE}" presName="imagNode" presStyleLbl="fgImgPlace1" presStyleIdx="1" presStyleCnt="2"/>
      <dgm:spPr>
        <a:blipFill>
          <a:blip xmlns:r="http://schemas.openxmlformats.org/officeDocument/2006/relationships" r:embed="rId2"/>
          <a:srcRect/>
          <a:stretch>
            <a:fillRect/>
          </a:stretch>
        </a:blipFill>
      </dgm:spPr>
    </dgm:pt>
  </dgm:ptLst>
  <dgm:cxnLst>
    <dgm:cxn modelId="{026CCE03-2140-4B28-9A4C-C931CE8B65A2}" type="presOf" srcId="{23DC5216-58A7-4BF8-922F-C76942018914}" destId="{A6D132BD-405D-4C0C-966E-D6E228B5217E}" srcOrd="0" destOrd="1" presId="urn:microsoft.com/office/officeart/2005/8/layout/hList7"/>
    <dgm:cxn modelId="{E3AA4909-880F-4506-8609-7D15E5C7B24B}" type="presOf" srcId="{5335CD4F-DE17-464B-B1A7-0E46224FA4C7}" destId="{AB2CF74A-48E6-4B45-AE2E-37A28CD9D30E}" srcOrd="1" destOrd="2" presId="urn:microsoft.com/office/officeart/2005/8/layout/hList7"/>
    <dgm:cxn modelId="{11F0DD22-5CE1-44B9-88C1-8FC97E07C959}" srcId="{B6804B66-EAD3-4E96-9753-8F44804F3D93}" destId="{20D6B5EF-61B3-4443-A4E5-0AF03F390B39}" srcOrd="0" destOrd="0" parTransId="{D1C7D3BF-23AE-46F7-BBBE-7FFBBF3CABF5}" sibTransId="{3A66B824-50C7-4312-B254-F4BCB229F085}"/>
    <dgm:cxn modelId="{7878AF23-1096-40EE-93E1-182DD15BA3B4}" srcId="{5B23C3FB-5120-491D-AEAC-1455029B4EEE}" destId="{D82E8BCB-304D-4843-9A38-97FBB57AA9A7}" srcOrd="3" destOrd="0" parTransId="{95C10DED-683E-4DFB-B1D6-2D7B949892AD}" sibTransId="{1CDCF263-ED8F-403A-8147-6697748C186E}"/>
    <dgm:cxn modelId="{A19B1724-07BA-4E68-A39C-C97FB5F3CD86}" type="presOf" srcId="{939E10E3-2A92-43D4-A3BB-76E64FAE703B}" destId="{F77B9603-0BAB-45C6-9834-FCF70D6ACF8E}" srcOrd="0" destOrd="2" presId="urn:microsoft.com/office/officeart/2005/8/layout/hList7"/>
    <dgm:cxn modelId="{43A36C2C-7EF0-4A58-AED6-FA39A9586F56}" type="presOf" srcId="{3A66B824-50C7-4312-B254-F4BCB229F085}" destId="{B339D722-714B-45CC-B602-2D08C1B72E66}" srcOrd="0" destOrd="0" presId="urn:microsoft.com/office/officeart/2005/8/layout/hList7"/>
    <dgm:cxn modelId="{0C37083B-3B99-4734-A4C8-640839F37101}" type="presOf" srcId="{5B23C3FB-5120-491D-AEAC-1455029B4EEE}" destId="{AB2CF74A-48E6-4B45-AE2E-37A28CD9D30E}" srcOrd="1" destOrd="0" presId="urn:microsoft.com/office/officeart/2005/8/layout/hList7"/>
    <dgm:cxn modelId="{D9234F40-C145-45E9-ABFD-B4BB765284E5}" srcId="{20D6B5EF-61B3-4443-A4E5-0AF03F390B39}" destId="{27A2A195-4206-43BD-AF17-1F2BAE28945B}" srcOrd="2" destOrd="0" parTransId="{925C1866-7307-4BB7-8B30-1C48FD2D28D2}" sibTransId="{F8C6CFCA-7F6C-439D-91E2-FD4594F99B81}"/>
    <dgm:cxn modelId="{BABDE55B-16BE-4EE8-9734-D179C7819187}" srcId="{20D6B5EF-61B3-4443-A4E5-0AF03F390B39}" destId="{939E10E3-2A92-43D4-A3BB-76E64FAE703B}" srcOrd="1" destOrd="0" parTransId="{3F54610E-1AD2-4A0E-A5BB-C94F6E2C10D1}" sibTransId="{C0F3CDD4-B16F-4488-B25B-E8B5AE30CA7E}"/>
    <dgm:cxn modelId="{EA7C585C-EC27-4FC6-8D6E-7A5358C46842}" type="presOf" srcId="{E7E1F9A2-076E-4345-A4CA-E264C8CC46E8}" destId="{A6D132BD-405D-4C0C-966E-D6E228B5217E}" srcOrd="0" destOrd="5" presId="urn:microsoft.com/office/officeart/2005/8/layout/hList7"/>
    <dgm:cxn modelId="{3CBF9942-E119-4008-BC83-95B78CB89F3A}" type="presOf" srcId="{A7BAF4C6-8517-4E64-86F0-A0D4C570613B}" destId="{087F0DBB-4D78-45F3-8393-041F94D7BFEE}" srcOrd="1" destOrd="1" presId="urn:microsoft.com/office/officeart/2005/8/layout/hList7"/>
    <dgm:cxn modelId="{A5AD0B44-E009-424B-845C-1A617E3C3C57}" type="presOf" srcId="{D5805DDE-20CF-4A23-8752-647D1EF121C3}" destId="{A6D132BD-405D-4C0C-966E-D6E228B5217E}" srcOrd="0" destOrd="3" presId="urn:microsoft.com/office/officeart/2005/8/layout/hList7"/>
    <dgm:cxn modelId="{7CF63168-CFB4-485E-A321-7CEB20DD7711}" type="presOf" srcId="{B6804B66-EAD3-4E96-9753-8F44804F3D93}" destId="{65A1F44E-64A6-4D2E-9A75-09B307C405F4}" srcOrd="0" destOrd="0" presId="urn:microsoft.com/office/officeart/2005/8/layout/hList7"/>
    <dgm:cxn modelId="{8F9BF54D-3258-41F5-AAF6-5BA40215991E}" type="presOf" srcId="{5335CD4F-DE17-464B-B1A7-0E46224FA4C7}" destId="{A6D132BD-405D-4C0C-966E-D6E228B5217E}" srcOrd="0" destOrd="2" presId="urn:microsoft.com/office/officeart/2005/8/layout/hList7"/>
    <dgm:cxn modelId="{A76CAE74-9131-4ED4-BBAF-508853BA1F8F}" type="presOf" srcId="{448FD1C6-D0A4-4C37-85F3-7AD9DE5FEAC2}" destId="{087F0DBB-4D78-45F3-8393-041F94D7BFEE}" srcOrd="1" destOrd="4" presId="urn:microsoft.com/office/officeart/2005/8/layout/hList7"/>
    <dgm:cxn modelId="{933AC157-0906-4960-914C-283726505339}" type="presOf" srcId="{27A2A195-4206-43BD-AF17-1F2BAE28945B}" destId="{F77B9603-0BAB-45C6-9834-FCF70D6ACF8E}" srcOrd="0" destOrd="3" presId="urn:microsoft.com/office/officeart/2005/8/layout/hList7"/>
    <dgm:cxn modelId="{3A665A7B-79A8-45FA-B3C9-3016732016E6}" type="presOf" srcId="{D5805DDE-20CF-4A23-8752-647D1EF121C3}" destId="{AB2CF74A-48E6-4B45-AE2E-37A28CD9D30E}" srcOrd="1" destOrd="3" presId="urn:microsoft.com/office/officeart/2005/8/layout/hList7"/>
    <dgm:cxn modelId="{3F88AB7B-C08C-4516-B657-F48F00264CED}" type="presOf" srcId="{E7E1F9A2-076E-4345-A4CA-E264C8CC46E8}" destId="{AB2CF74A-48E6-4B45-AE2E-37A28CD9D30E}" srcOrd="1" destOrd="5" presId="urn:microsoft.com/office/officeart/2005/8/layout/hList7"/>
    <dgm:cxn modelId="{8F2E9B7C-BEA2-411D-90D4-C08F1AF02F13}" type="presOf" srcId="{27A2A195-4206-43BD-AF17-1F2BAE28945B}" destId="{087F0DBB-4D78-45F3-8393-041F94D7BFEE}" srcOrd="1" destOrd="3" presId="urn:microsoft.com/office/officeart/2005/8/layout/hList7"/>
    <dgm:cxn modelId="{859FB389-8CC0-4403-A72F-59A608232B12}" type="presOf" srcId="{5B23C3FB-5120-491D-AEAC-1455029B4EEE}" destId="{A6D132BD-405D-4C0C-966E-D6E228B5217E}" srcOrd="0" destOrd="0" presId="urn:microsoft.com/office/officeart/2005/8/layout/hList7"/>
    <dgm:cxn modelId="{A8C5838D-8050-4B9A-AA28-13BEF6E275F2}" type="presOf" srcId="{D82E8BCB-304D-4843-9A38-97FBB57AA9A7}" destId="{A6D132BD-405D-4C0C-966E-D6E228B5217E}" srcOrd="0" destOrd="4" presId="urn:microsoft.com/office/officeart/2005/8/layout/hList7"/>
    <dgm:cxn modelId="{AEFBCA8D-39F6-4CE6-B8EF-0AC9CEFE1F11}" srcId="{B6804B66-EAD3-4E96-9753-8F44804F3D93}" destId="{5B23C3FB-5120-491D-AEAC-1455029B4EEE}" srcOrd="1" destOrd="0" parTransId="{FB380CD0-5309-4F45-A0D9-FCAA45B864D6}" sibTransId="{4562F839-92A2-4B31-A3F3-52EC009BFDD7}"/>
    <dgm:cxn modelId="{7D9DCB93-1CF3-4298-AE7C-6F7DE485EF1F}" type="presOf" srcId="{20D6B5EF-61B3-4443-A4E5-0AF03F390B39}" destId="{087F0DBB-4D78-45F3-8393-041F94D7BFEE}" srcOrd="1" destOrd="0" presId="urn:microsoft.com/office/officeart/2005/8/layout/hList7"/>
    <dgm:cxn modelId="{A45095B7-3C41-4310-BCD1-A89E73C85384}" type="presOf" srcId="{939E10E3-2A92-43D4-A3BB-76E64FAE703B}" destId="{087F0DBB-4D78-45F3-8393-041F94D7BFEE}" srcOrd="1" destOrd="2" presId="urn:microsoft.com/office/officeart/2005/8/layout/hList7"/>
    <dgm:cxn modelId="{3CB3A2BF-0A08-42A4-8224-7FDF4F164F19}" type="presOf" srcId="{448FD1C6-D0A4-4C37-85F3-7AD9DE5FEAC2}" destId="{F77B9603-0BAB-45C6-9834-FCF70D6ACF8E}" srcOrd="0" destOrd="4" presId="urn:microsoft.com/office/officeart/2005/8/layout/hList7"/>
    <dgm:cxn modelId="{6A9434C7-FECD-4D86-8FFF-E179AA94A4F7}" srcId="{5B23C3FB-5120-491D-AEAC-1455029B4EEE}" destId="{D5805DDE-20CF-4A23-8752-647D1EF121C3}" srcOrd="2" destOrd="0" parTransId="{95DBC6E9-A922-4791-99A1-B90F0F379649}" sibTransId="{54923036-2249-4170-B185-BB16FCFE953A}"/>
    <dgm:cxn modelId="{BDC362C7-7C81-44D2-A9C5-D45E5621650E}" srcId="{5B23C3FB-5120-491D-AEAC-1455029B4EEE}" destId="{5335CD4F-DE17-464B-B1A7-0E46224FA4C7}" srcOrd="1" destOrd="0" parTransId="{6F50CB1D-6C7E-4A63-8721-6B8A88A8B5B7}" sibTransId="{E701CD3A-C58F-4E81-BC8B-E5956103E0D8}"/>
    <dgm:cxn modelId="{E8607DCC-EABB-4AB9-9BD6-B0A776AFF1BA}" srcId="{20D6B5EF-61B3-4443-A4E5-0AF03F390B39}" destId="{448FD1C6-D0A4-4C37-85F3-7AD9DE5FEAC2}" srcOrd="3" destOrd="0" parTransId="{FB798D5B-979B-4279-84A4-FD25FC6CBE9F}" sibTransId="{3782D4C2-2BA8-4A40-ACD3-10C7DE0BABB0}"/>
    <dgm:cxn modelId="{0812F4CE-8D2A-42DD-8987-1A85A354F81B}" type="presOf" srcId="{23DC5216-58A7-4BF8-922F-C76942018914}" destId="{AB2CF74A-48E6-4B45-AE2E-37A28CD9D30E}" srcOrd="1" destOrd="1" presId="urn:microsoft.com/office/officeart/2005/8/layout/hList7"/>
    <dgm:cxn modelId="{DFD3A5D0-2BCE-4616-966B-A6C30912ED3F}" type="presOf" srcId="{A7BAF4C6-8517-4E64-86F0-A0D4C570613B}" destId="{F77B9603-0BAB-45C6-9834-FCF70D6ACF8E}" srcOrd="0" destOrd="1" presId="urn:microsoft.com/office/officeart/2005/8/layout/hList7"/>
    <dgm:cxn modelId="{B92A48E6-393A-4832-BB56-08356F5B8BA5}" type="presOf" srcId="{D82E8BCB-304D-4843-9A38-97FBB57AA9A7}" destId="{AB2CF74A-48E6-4B45-AE2E-37A28CD9D30E}" srcOrd="1" destOrd="4" presId="urn:microsoft.com/office/officeart/2005/8/layout/hList7"/>
    <dgm:cxn modelId="{426644E7-240D-42A8-ADD2-DA272E90FC78}" srcId="{5B23C3FB-5120-491D-AEAC-1455029B4EEE}" destId="{23DC5216-58A7-4BF8-922F-C76942018914}" srcOrd="0" destOrd="0" parTransId="{F021E415-7336-4E1C-A26F-9590C712E3DD}" sibTransId="{B887CD2D-F483-47BF-9793-1E1E20CD2BEB}"/>
    <dgm:cxn modelId="{377A0EED-4DFD-4AD6-A12E-623C15EEBE32}" srcId="{20D6B5EF-61B3-4443-A4E5-0AF03F390B39}" destId="{A7BAF4C6-8517-4E64-86F0-A0D4C570613B}" srcOrd="0" destOrd="0" parTransId="{E9DF8842-0FFF-4D4B-8639-2C4CF63EFFEE}" sibTransId="{ABC95033-E1A6-4C4E-A81B-80E8FC664CD6}"/>
    <dgm:cxn modelId="{C66B69F4-7D44-4F2D-9C9E-8FD008342B95}" type="presOf" srcId="{20D6B5EF-61B3-4443-A4E5-0AF03F390B39}" destId="{F77B9603-0BAB-45C6-9834-FCF70D6ACF8E}" srcOrd="0" destOrd="0" presId="urn:microsoft.com/office/officeart/2005/8/layout/hList7"/>
    <dgm:cxn modelId="{C55D19F9-5EBF-4662-8C2F-5AFCB5777084}" srcId="{5B23C3FB-5120-491D-AEAC-1455029B4EEE}" destId="{E7E1F9A2-076E-4345-A4CA-E264C8CC46E8}" srcOrd="4" destOrd="0" parTransId="{759B5FD6-1105-418D-9BCD-811F95B3A096}" sibTransId="{9432B087-7959-4000-BCB8-E9BC97F1F2CE}"/>
    <dgm:cxn modelId="{8F402320-A803-443E-A672-349FE7C0C8A4}" type="presParOf" srcId="{65A1F44E-64A6-4D2E-9A75-09B307C405F4}" destId="{25FE867C-447C-4D2D-9108-42BA81CEC25A}" srcOrd="0" destOrd="0" presId="urn:microsoft.com/office/officeart/2005/8/layout/hList7"/>
    <dgm:cxn modelId="{3DC945B0-49BB-4C64-8F88-F9B2241C8354}" type="presParOf" srcId="{65A1F44E-64A6-4D2E-9A75-09B307C405F4}" destId="{3B955E2D-6BA6-4FC9-AE5C-F01FAAE68A97}" srcOrd="1" destOrd="0" presId="urn:microsoft.com/office/officeart/2005/8/layout/hList7"/>
    <dgm:cxn modelId="{A46660E8-FEB9-4F01-8B2D-69973874B0A1}" type="presParOf" srcId="{3B955E2D-6BA6-4FC9-AE5C-F01FAAE68A97}" destId="{4FD4ECD6-D603-4783-BF1B-65327A727BB7}" srcOrd="0" destOrd="0" presId="urn:microsoft.com/office/officeart/2005/8/layout/hList7"/>
    <dgm:cxn modelId="{7B617D69-07FB-44C4-BE1F-757FBDF45D54}" type="presParOf" srcId="{4FD4ECD6-D603-4783-BF1B-65327A727BB7}" destId="{F77B9603-0BAB-45C6-9834-FCF70D6ACF8E}" srcOrd="0" destOrd="0" presId="urn:microsoft.com/office/officeart/2005/8/layout/hList7"/>
    <dgm:cxn modelId="{CE948047-66AF-4E55-A8E3-C557C40EA94B}" type="presParOf" srcId="{4FD4ECD6-D603-4783-BF1B-65327A727BB7}" destId="{087F0DBB-4D78-45F3-8393-041F94D7BFEE}" srcOrd="1" destOrd="0" presId="urn:microsoft.com/office/officeart/2005/8/layout/hList7"/>
    <dgm:cxn modelId="{67FAD824-CDDF-433A-9FB8-2616B49E398D}" type="presParOf" srcId="{4FD4ECD6-D603-4783-BF1B-65327A727BB7}" destId="{85BC2E65-9037-4E0D-9AD5-B51F588E1622}" srcOrd="2" destOrd="0" presId="urn:microsoft.com/office/officeart/2005/8/layout/hList7"/>
    <dgm:cxn modelId="{21E56460-04EA-426B-8024-6415E4A0CDD7}" type="presParOf" srcId="{4FD4ECD6-D603-4783-BF1B-65327A727BB7}" destId="{841A442F-3A52-4316-AEAE-E50412C61697}" srcOrd="3" destOrd="0" presId="urn:microsoft.com/office/officeart/2005/8/layout/hList7"/>
    <dgm:cxn modelId="{601F30D8-62A0-4215-B94A-D7B99DE4BBB1}" type="presParOf" srcId="{3B955E2D-6BA6-4FC9-AE5C-F01FAAE68A97}" destId="{B339D722-714B-45CC-B602-2D08C1B72E66}" srcOrd="1" destOrd="0" presId="urn:microsoft.com/office/officeart/2005/8/layout/hList7"/>
    <dgm:cxn modelId="{B5268692-6422-4A3A-8136-DDED609F77D7}" type="presParOf" srcId="{3B955E2D-6BA6-4FC9-AE5C-F01FAAE68A97}" destId="{D20DA62F-76EC-4249-9AD3-F70F38CD04E8}" srcOrd="2" destOrd="0" presId="urn:microsoft.com/office/officeart/2005/8/layout/hList7"/>
    <dgm:cxn modelId="{F462BDFD-8C52-4D1E-AB0E-C29969E033D0}" type="presParOf" srcId="{D20DA62F-76EC-4249-9AD3-F70F38CD04E8}" destId="{A6D132BD-405D-4C0C-966E-D6E228B5217E}" srcOrd="0" destOrd="0" presId="urn:microsoft.com/office/officeart/2005/8/layout/hList7"/>
    <dgm:cxn modelId="{2567BD7F-DC2D-4B95-8816-1979B21EF47F}" type="presParOf" srcId="{D20DA62F-76EC-4249-9AD3-F70F38CD04E8}" destId="{AB2CF74A-48E6-4B45-AE2E-37A28CD9D30E}" srcOrd="1" destOrd="0" presId="urn:microsoft.com/office/officeart/2005/8/layout/hList7"/>
    <dgm:cxn modelId="{63C0054B-4716-420F-8A70-9EFD1629E850}" type="presParOf" srcId="{D20DA62F-76EC-4249-9AD3-F70F38CD04E8}" destId="{8D37CA1D-BD55-4CD8-ACB6-81A9BB248D87}" srcOrd="2" destOrd="0" presId="urn:microsoft.com/office/officeart/2005/8/layout/hList7"/>
    <dgm:cxn modelId="{81DBB19B-ECDC-4779-9F41-B5907A545BB0}" type="presParOf" srcId="{D20DA62F-76EC-4249-9AD3-F70F38CD04E8}" destId="{BC81640B-4F83-4E23-B46B-AA6997699585}" srcOrd="3" destOrd="0" presId="urn:microsoft.com/office/officeart/2005/8/layout/hList7"/>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F70CAB7-2A98-4D12-8686-F2C8BCD10690}" type="doc">
      <dgm:prSet loTypeId="urn:microsoft.com/office/officeart/2005/8/layout/list1" loCatId="list" qsTypeId="urn:microsoft.com/office/officeart/2005/8/quickstyle/simple5" qsCatId="simple" csTypeId="urn:microsoft.com/office/officeart/2005/8/colors/accent0_3" csCatId="mainScheme" phldr="1"/>
      <dgm:spPr/>
      <dgm:t>
        <a:bodyPr/>
        <a:lstStyle/>
        <a:p>
          <a:endParaRPr lang="en-US"/>
        </a:p>
      </dgm:t>
    </dgm:pt>
    <dgm:pt modelId="{09392BED-00E6-49B0-9C08-427E0700CD0E}">
      <dgm:prSet custT="1"/>
      <dgm:spPr/>
      <dgm:t>
        <a:bodyPr/>
        <a:lstStyle/>
        <a:p>
          <a:r>
            <a:rPr lang="en-US" sz="1800" b="1" dirty="0"/>
            <a:t>Operate Lean, Stay Sustainable</a:t>
          </a:r>
          <a:endParaRPr lang="en-US" sz="1800" dirty="0"/>
        </a:p>
      </dgm:t>
    </dgm:pt>
    <dgm:pt modelId="{586ED7DD-98D9-4897-B0F1-49F84106312A}" type="parTrans" cxnId="{537F3902-0797-4541-8175-45F4E967F3B6}">
      <dgm:prSet/>
      <dgm:spPr/>
      <dgm:t>
        <a:bodyPr/>
        <a:lstStyle/>
        <a:p>
          <a:endParaRPr lang="en-US" sz="2400"/>
        </a:p>
      </dgm:t>
    </dgm:pt>
    <dgm:pt modelId="{CDBFF0C6-40B2-43C4-822A-70B6EDA68318}" type="sibTrans" cxnId="{537F3902-0797-4541-8175-45F4E967F3B6}">
      <dgm:prSet/>
      <dgm:spPr/>
      <dgm:t>
        <a:bodyPr/>
        <a:lstStyle/>
        <a:p>
          <a:endParaRPr lang="en-US" sz="2400"/>
        </a:p>
      </dgm:t>
    </dgm:pt>
    <dgm:pt modelId="{1532FA10-449D-4496-8B36-4BE28A419DD7}">
      <dgm:prSet custT="1"/>
      <dgm:spPr/>
      <dgm:t>
        <a:bodyPr/>
        <a:lstStyle/>
        <a:p>
          <a:r>
            <a:rPr lang="en-US" sz="1800" dirty="0"/>
            <a:t>Minimal asset ownership until first crop success</a:t>
          </a:r>
        </a:p>
      </dgm:t>
    </dgm:pt>
    <dgm:pt modelId="{C48736A4-FB1E-4502-BE79-E6FE8B3C2F0B}" type="parTrans" cxnId="{B1EC4896-772B-4F79-ADED-795213633A59}">
      <dgm:prSet/>
      <dgm:spPr/>
      <dgm:t>
        <a:bodyPr/>
        <a:lstStyle/>
        <a:p>
          <a:endParaRPr lang="en-US" sz="2400"/>
        </a:p>
      </dgm:t>
    </dgm:pt>
    <dgm:pt modelId="{C4A3FA0A-2652-4A69-868F-0EE9BADC4B69}" type="sibTrans" cxnId="{B1EC4896-772B-4F79-ADED-795213633A59}">
      <dgm:prSet/>
      <dgm:spPr/>
      <dgm:t>
        <a:bodyPr/>
        <a:lstStyle/>
        <a:p>
          <a:endParaRPr lang="en-US" sz="2400"/>
        </a:p>
      </dgm:t>
    </dgm:pt>
    <dgm:pt modelId="{063A2C21-963D-4667-8B38-9C873A33A9E2}">
      <dgm:prSet custT="1"/>
      <dgm:spPr/>
      <dgm:t>
        <a:bodyPr/>
        <a:lstStyle/>
        <a:p>
          <a:r>
            <a:rPr lang="en-US" sz="1800" dirty="0"/>
            <a:t>Leverage partnerships for infrastructure, processing &amp; services</a:t>
          </a:r>
        </a:p>
      </dgm:t>
    </dgm:pt>
    <dgm:pt modelId="{E92E22A0-F86A-4348-B83D-4A78128840EF}" type="parTrans" cxnId="{FDB6AEE0-8A7B-4571-97C5-2B151FD7CEB9}">
      <dgm:prSet/>
      <dgm:spPr/>
      <dgm:t>
        <a:bodyPr/>
        <a:lstStyle/>
        <a:p>
          <a:endParaRPr lang="en-US" sz="2400"/>
        </a:p>
      </dgm:t>
    </dgm:pt>
    <dgm:pt modelId="{A5A7B746-5E90-471C-93B3-1BA329D8AD27}" type="sibTrans" cxnId="{FDB6AEE0-8A7B-4571-97C5-2B151FD7CEB9}">
      <dgm:prSet/>
      <dgm:spPr/>
      <dgm:t>
        <a:bodyPr/>
        <a:lstStyle/>
        <a:p>
          <a:endParaRPr lang="en-US" sz="2400"/>
        </a:p>
      </dgm:t>
    </dgm:pt>
    <dgm:pt modelId="{37845690-400F-49C5-AB9E-86962BC2F015}">
      <dgm:prSet custT="1"/>
      <dgm:spPr/>
      <dgm:t>
        <a:bodyPr/>
        <a:lstStyle/>
        <a:p>
          <a:r>
            <a:rPr lang="en-US" sz="1800" dirty="0"/>
            <a:t>Capital-efficient, mission-aligned model</a:t>
          </a:r>
        </a:p>
      </dgm:t>
    </dgm:pt>
    <dgm:pt modelId="{946D840A-BD96-4618-831D-634F0EEA3014}" type="parTrans" cxnId="{FC600698-7BBF-487B-AC6B-45E949F4022E}">
      <dgm:prSet/>
      <dgm:spPr/>
      <dgm:t>
        <a:bodyPr/>
        <a:lstStyle/>
        <a:p>
          <a:endParaRPr lang="en-US" sz="2400"/>
        </a:p>
      </dgm:t>
    </dgm:pt>
    <dgm:pt modelId="{863F2BD1-15ED-41DE-A585-BD1DD9B6860F}" type="sibTrans" cxnId="{FC600698-7BBF-487B-AC6B-45E949F4022E}">
      <dgm:prSet/>
      <dgm:spPr/>
      <dgm:t>
        <a:bodyPr/>
        <a:lstStyle/>
        <a:p>
          <a:endParaRPr lang="en-US" sz="2400"/>
        </a:p>
      </dgm:t>
    </dgm:pt>
    <dgm:pt modelId="{F45D64D3-C644-485C-BC9B-5826358DE899}">
      <dgm:prSet custT="1"/>
      <dgm:spPr/>
      <dgm:t>
        <a:bodyPr/>
        <a:lstStyle/>
        <a:p>
          <a:r>
            <a:rPr lang="en-US" sz="1800" b="1"/>
            <a:t>Crawl, Walk, Run</a:t>
          </a:r>
          <a:endParaRPr lang="en-US" sz="1800"/>
        </a:p>
      </dgm:t>
    </dgm:pt>
    <dgm:pt modelId="{55BDAE97-919F-4593-9FAC-D13E2BD08CD6}" type="parTrans" cxnId="{17E22F7B-5800-49F8-962E-4B75B6828C3E}">
      <dgm:prSet/>
      <dgm:spPr/>
      <dgm:t>
        <a:bodyPr/>
        <a:lstStyle/>
        <a:p>
          <a:endParaRPr lang="en-US" sz="2400"/>
        </a:p>
      </dgm:t>
    </dgm:pt>
    <dgm:pt modelId="{7E79F7D0-CEB9-4C6C-8E6E-B566681E55A2}" type="sibTrans" cxnId="{17E22F7B-5800-49F8-962E-4B75B6828C3E}">
      <dgm:prSet/>
      <dgm:spPr/>
      <dgm:t>
        <a:bodyPr/>
        <a:lstStyle/>
        <a:p>
          <a:endParaRPr lang="en-US" sz="2400"/>
        </a:p>
      </dgm:t>
    </dgm:pt>
    <dgm:pt modelId="{8521F8B4-7770-4F2C-A3F8-83D16603AC50}">
      <dgm:prSet custT="1"/>
      <dgm:spPr/>
      <dgm:t>
        <a:bodyPr/>
        <a:lstStyle/>
        <a:p>
          <a:r>
            <a:rPr lang="en-US" sz="1800" dirty="0"/>
            <a:t>Early partnerships with sustainability-minded growers &amp; processors</a:t>
          </a:r>
        </a:p>
      </dgm:t>
    </dgm:pt>
    <dgm:pt modelId="{1D6F9020-F75D-4085-9E8F-0935C5267110}" type="parTrans" cxnId="{A4FD82ED-F130-4C21-AA53-72D83AC2ED31}">
      <dgm:prSet/>
      <dgm:spPr/>
      <dgm:t>
        <a:bodyPr/>
        <a:lstStyle/>
        <a:p>
          <a:endParaRPr lang="en-US" sz="2400"/>
        </a:p>
      </dgm:t>
    </dgm:pt>
    <dgm:pt modelId="{FC334016-2B01-42C4-9319-81ABFC808678}" type="sibTrans" cxnId="{A4FD82ED-F130-4C21-AA53-72D83AC2ED31}">
      <dgm:prSet/>
      <dgm:spPr/>
      <dgm:t>
        <a:bodyPr/>
        <a:lstStyle/>
        <a:p>
          <a:endParaRPr lang="en-US" sz="2400"/>
        </a:p>
      </dgm:t>
    </dgm:pt>
    <dgm:pt modelId="{D93EA69E-C0CC-42D2-A610-573A4F7E8C3D}">
      <dgm:prSet custT="1"/>
      <dgm:spPr/>
      <dgm:t>
        <a:bodyPr/>
        <a:lstStyle/>
        <a:p>
          <a:r>
            <a:rPr lang="en-US" sz="1800" dirty="0"/>
            <a:t>Build customer base while generating cash flow</a:t>
          </a:r>
        </a:p>
      </dgm:t>
    </dgm:pt>
    <dgm:pt modelId="{B1584053-BC45-4BDB-AE06-F7846E7C2B93}" type="parTrans" cxnId="{B00FEFAF-EDB5-475B-9C41-49291D13B734}">
      <dgm:prSet/>
      <dgm:spPr/>
      <dgm:t>
        <a:bodyPr/>
        <a:lstStyle/>
        <a:p>
          <a:endParaRPr lang="en-US" sz="2400"/>
        </a:p>
      </dgm:t>
    </dgm:pt>
    <dgm:pt modelId="{64EB138E-EF43-452C-A6BC-53C31FFFB148}" type="sibTrans" cxnId="{B00FEFAF-EDB5-475B-9C41-49291D13B734}">
      <dgm:prSet/>
      <dgm:spPr/>
      <dgm:t>
        <a:bodyPr/>
        <a:lstStyle/>
        <a:p>
          <a:endParaRPr lang="en-US" sz="2400"/>
        </a:p>
      </dgm:t>
    </dgm:pt>
    <dgm:pt modelId="{C99EB28E-B93A-40AD-B9EC-15714D935AC6}">
      <dgm:prSet custT="1"/>
      <dgm:spPr/>
      <dgm:t>
        <a:bodyPr/>
        <a:lstStyle/>
        <a:p>
          <a:r>
            <a:rPr lang="en-US" sz="1800" dirty="0"/>
            <a:t>3 revenue streams = faster path to value, lower risk</a:t>
          </a:r>
        </a:p>
      </dgm:t>
    </dgm:pt>
    <dgm:pt modelId="{C3B5CDD6-78E7-4DC9-B49D-7AA268958605}" type="parTrans" cxnId="{F0EA0154-0E77-4C7B-9D7C-6C386B93B143}">
      <dgm:prSet/>
      <dgm:spPr/>
      <dgm:t>
        <a:bodyPr/>
        <a:lstStyle/>
        <a:p>
          <a:endParaRPr lang="en-US" sz="2400"/>
        </a:p>
      </dgm:t>
    </dgm:pt>
    <dgm:pt modelId="{CA82DADF-3213-4968-A966-0379A801512F}" type="sibTrans" cxnId="{F0EA0154-0E77-4C7B-9D7C-6C386B93B143}">
      <dgm:prSet/>
      <dgm:spPr/>
      <dgm:t>
        <a:bodyPr/>
        <a:lstStyle/>
        <a:p>
          <a:endParaRPr lang="en-US" sz="2400"/>
        </a:p>
      </dgm:t>
    </dgm:pt>
    <dgm:pt modelId="{CFC129E7-1715-456C-ADC6-688A96B65276}">
      <dgm:prSet custT="1"/>
      <dgm:spPr/>
      <dgm:t>
        <a:bodyPr/>
        <a:lstStyle/>
        <a:p>
          <a:r>
            <a:rPr lang="en-US" sz="1800" b="1"/>
            <a:t>Data-Proven Blueprint → Scale</a:t>
          </a:r>
          <a:endParaRPr lang="en-US" sz="1800"/>
        </a:p>
      </dgm:t>
    </dgm:pt>
    <dgm:pt modelId="{E04362C0-0CD6-4A42-ABAA-0B1F41246520}" type="parTrans" cxnId="{BE0230AC-4FA3-4861-8D23-43621DD5B263}">
      <dgm:prSet/>
      <dgm:spPr/>
      <dgm:t>
        <a:bodyPr/>
        <a:lstStyle/>
        <a:p>
          <a:endParaRPr lang="en-US" sz="2400"/>
        </a:p>
      </dgm:t>
    </dgm:pt>
    <dgm:pt modelId="{2B13AD0D-1AB7-472D-AD8D-7B4CAA751177}" type="sibTrans" cxnId="{BE0230AC-4FA3-4861-8D23-43621DD5B263}">
      <dgm:prSet/>
      <dgm:spPr/>
      <dgm:t>
        <a:bodyPr/>
        <a:lstStyle/>
        <a:p>
          <a:endParaRPr lang="en-US" sz="2400"/>
        </a:p>
      </dgm:t>
    </dgm:pt>
    <dgm:pt modelId="{5FB74253-0682-4DC1-AFF0-C4E958051724}">
      <dgm:prSet custT="1"/>
      <dgm:spPr/>
      <dgm:t>
        <a:bodyPr/>
        <a:lstStyle/>
        <a:p>
          <a:r>
            <a:rPr lang="en-US" sz="1800"/>
            <a:t>Nail data-driven grow &amp; process protocols</a:t>
          </a:r>
        </a:p>
      </dgm:t>
    </dgm:pt>
    <dgm:pt modelId="{92F4EB2E-3248-4592-BC5D-FBD6D2D5FB7A}" type="parTrans" cxnId="{DAE86C8E-8229-4B4C-BC7A-2B330551862D}">
      <dgm:prSet/>
      <dgm:spPr/>
      <dgm:t>
        <a:bodyPr/>
        <a:lstStyle/>
        <a:p>
          <a:endParaRPr lang="en-US" sz="2400"/>
        </a:p>
      </dgm:t>
    </dgm:pt>
    <dgm:pt modelId="{CC12E330-EACB-40ED-8EE6-1DEB3DE97825}" type="sibTrans" cxnId="{DAE86C8E-8229-4B4C-BC7A-2B330551862D}">
      <dgm:prSet/>
      <dgm:spPr/>
      <dgm:t>
        <a:bodyPr/>
        <a:lstStyle/>
        <a:p>
          <a:endParaRPr lang="en-US" sz="2400"/>
        </a:p>
      </dgm:t>
    </dgm:pt>
    <dgm:pt modelId="{60FAEC98-9F13-4915-8675-CC6DAB3FB0DD}">
      <dgm:prSet custT="1"/>
      <dgm:spPr/>
      <dgm:t>
        <a:bodyPr/>
        <a:lstStyle/>
        <a:p>
          <a:r>
            <a:rPr lang="en-US" sz="1800" dirty="0"/>
            <a:t>Lock in operational blueprint</a:t>
          </a:r>
        </a:p>
      </dgm:t>
    </dgm:pt>
    <dgm:pt modelId="{978A1F90-C6ED-4193-B748-2FFB335CED2A}" type="parTrans" cxnId="{3820217E-091E-479E-863C-0A1F75D84176}">
      <dgm:prSet/>
      <dgm:spPr/>
      <dgm:t>
        <a:bodyPr/>
        <a:lstStyle/>
        <a:p>
          <a:endParaRPr lang="en-US" sz="2400"/>
        </a:p>
      </dgm:t>
    </dgm:pt>
    <dgm:pt modelId="{9B6362F8-8D2D-4228-AA3D-0584D489608C}" type="sibTrans" cxnId="{3820217E-091E-479E-863C-0A1F75D84176}">
      <dgm:prSet/>
      <dgm:spPr/>
      <dgm:t>
        <a:bodyPr/>
        <a:lstStyle/>
        <a:p>
          <a:endParaRPr lang="en-US" sz="2400"/>
        </a:p>
      </dgm:t>
    </dgm:pt>
    <dgm:pt modelId="{89CB2E9C-6DDD-4B0E-92D0-52F357CFC7B5}">
      <dgm:prSet custT="1"/>
      <dgm:spPr/>
      <dgm:t>
        <a:bodyPr/>
        <a:lstStyle/>
        <a:p>
          <a:r>
            <a:rPr lang="en-US" sz="1800" dirty="0"/>
            <a:t>Scale what’s proven to work</a:t>
          </a:r>
        </a:p>
      </dgm:t>
    </dgm:pt>
    <dgm:pt modelId="{98F6D04D-7FB1-4108-9C13-6F10B01F1946}" type="parTrans" cxnId="{F17E11E3-3BA5-4306-BCFD-673103B39A49}">
      <dgm:prSet/>
      <dgm:spPr/>
      <dgm:t>
        <a:bodyPr/>
        <a:lstStyle/>
        <a:p>
          <a:endParaRPr lang="en-US" sz="2400"/>
        </a:p>
      </dgm:t>
    </dgm:pt>
    <dgm:pt modelId="{C8258172-0D0C-486C-8FF7-692EDACBC36C}" type="sibTrans" cxnId="{F17E11E3-3BA5-4306-BCFD-673103B39A49}">
      <dgm:prSet/>
      <dgm:spPr/>
      <dgm:t>
        <a:bodyPr/>
        <a:lstStyle/>
        <a:p>
          <a:endParaRPr lang="en-US" sz="2400"/>
        </a:p>
      </dgm:t>
    </dgm:pt>
    <dgm:pt modelId="{3CF82E66-35C8-41BC-8A99-1C6EA56478FD}" type="pres">
      <dgm:prSet presAssocID="{9F70CAB7-2A98-4D12-8686-F2C8BCD10690}" presName="linear" presStyleCnt="0">
        <dgm:presLayoutVars>
          <dgm:dir/>
          <dgm:animLvl val="lvl"/>
          <dgm:resizeHandles val="exact"/>
        </dgm:presLayoutVars>
      </dgm:prSet>
      <dgm:spPr/>
    </dgm:pt>
    <dgm:pt modelId="{E15B8ACD-3C97-4081-B219-EA3D7A631AE3}" type="pres">
      <dgm:prSet presAssocID="{09392BED-00E6-49B0-9C08-427E0700CD0E}" presName="parentLin" presStyleCnt="0"/>
      <dgm:spPr/>
    </dgm:pt>
    <dgm:pt modelId="{E0B1B6F6-C9B3-4DC0-BA78-57A672E73447}" type="pres">
      <dgm:prSet presAssocID="{09392BED-00E6-49B0-9C08-427E0700CD0E}" presName="parentLeftMargin" presStyleLbl="node1" presStyleIdx="0" presStyleCnt="3"/>
      <dgm:spPr/>
    </dgm:pt>
    <dgm:pt modelId="{36F57913-7DED-43D3-8B45-1ACDBA2DB410}" type="pres">
      <dgm:prSet presAssocID="{09392BED-00E6-49B0-9C08-427E0700CD0E}" presName="parentText" presStyleLbl="node1" presStyleIdx="0" presStyleCnt="3">
        <dgm:presLayoutVars>
          <dgm:chMax val="0"/>
          <dgm:bulletEnabled val="1"/>
        </dgm:presLayoutVars>
      </dgm:prSet>
      <dgm:spPr/>
    </dgm:pt>
    <dgm:pt modelId="{33D508A9-4C0A-4C17-875E-81D42B04D707}" type="pres">
      <dgm:prSet presAssocID="{09392BED-00E6-49B0-9C08-427E0700CD0E}" presName="negativeSpace" presStyleCnt="0"/>
      <dgm:spPr/>
    </dgm:pt>
    <dgm:pt modelId="{D3E36322-76FC-416A-83ED-A112B24AE44E}" type="pres">
      <dgm:prSet presAssocID="{09392BED-00E6-49B0-9C08-427E0700CD0E}" presName="childText" presStyleLbl="conFgAcc1" presStyleIdx="0" presStyleCnt="3" custLinFactNeighborX="-421" custLinFactNeighborY="-65351">
        <dgm:presLayoutVars>
          <dgm:bulletEnabled val="1"/>
        </dgm:presLayoutVars>
      </dgm:prSet>
      <dgm:spPr/>
    </dgm:pt>
    <dgm:pt modelId="{2D900ACA-5AD3-4259-A672-494DAF324DF6}" type="pres">
      <dgm:prSet presAssocID="{CDBFF0C6-40B2-43C4-822A-70B6EDA68318}" presName="spaceBetweenRectangles" presStyleCnt="0"/>
      <dgm:spPr/>
    </dgm:pt>
    <dgm:pt modelId="{25AC20F4-F040-4184-948C-625750FEF68B}" type="pres">
      <dgm:prSet presAssocID="{F45D64D3-C644-485C-BC9B-5826358DE899}" presName="parentLin" presStyleCnt="0"/>
      <dgm:spPr/>
    </dgm:pt>
    <dgm:pt modelId="{1DFA6D4E-8D63-41E5-B52B-8CE1F1A326C9}" type="pres">
      <dgm:prSet presAssocID="{F45D64D3-C644-485C-BC9B-5826358DE899}" presName="parentLeftMargin" presStyleLbl="node1" presStyleIdx="0" presStyleCnt="3"/>
      <dgm:spPr/>
    </dgm:pt>
    <dgm:pt modelId="{1745A5BF-5B5F-49E5-A2F0-9CBC0FA23959}" type="pres">
      <dgm:prSet presAssocID="{F45D64D3-C644-485C-BC9B-5826358DE899}" presName="parentText" presStyleLbl="node1" presStyleIdx="1" presStyleCnt="3">
        <dgm:presLayoutVars>
          <dgm:chMax val="0"/>
          <dgm:bulletEnabled val="1"/>
        </dgm:presLayoutVars>
      </dgm:prSet>
      <dgm:spPr/>
    </dgm:pt>
    <dgm:pt modelId="{80B2D112-3370-4717-8901-A71B9F5B96B8}" type="pres">
      <dgm:prSet presAssocID="{F45D64D3-C644-485C-BC9B-5826358DE899}" presName="negativeSpace" presStyleCnt="0"/>
      <dgm:spPr/>
    </dgm:pt>
    <dgm:pt modelId="{5295B7F7-B940-4B6B-8AD5-2894B6E1A0E0}" type="pres">
      <dgm:prSet presAssocID="{F45D64D3-C644-485C-BC9B-5826358DE899}" presName="childText" presStyleLbl="conFgAcc1" presStyleIdx="1" presStyleCnt="3" custLinFactNeighborX="-100" custLinFactNeighborY="-27138">
        <dgm:presLayoutVars>
          <dgm:bulletEnabled val="1"/>
        </dgm:presLayoutVars>
      </dgm:prSet>
      <dgm:spPr/>
    </dgm:pt>
    <dgm:pt modelId="{60844B20-AF15-4B9E-9790-781DB0DCB7BB}" type="pres">
      <dgm:prSet presAssocID="{7E79F7D0-CEB9-4C6C-8E6E-B566681E55A2}" presName="spaceBetweenRectangles" presStyleCnt="0"/>
      <dgm:spPr/>
    </dgm:pt>
    <dgm:pt modelId="{A3BEB465-BBAB-46A1-A00D-0481D3CC455B}" type="pres">
      <dgm:prSet presAssocID="{CFC129E7-1715-456C-ADC6-688A96B65276}" presName="parentLin" presStyleCnt="0"/>
      <dgm:spPr/>
    </dgm:pt>
    <dgm:pt modelId="{BA49A09E-20D4-4AE7-8BF4-8D89867D47C3}" type="pres">
      <dgm:prSet presAssocID="{CFC129E7-1715-456C-ADC6-688A96B65276}" presName="parentLeftMargin" presStyleLbl="node1" presStyleIdx="1" presStyleCnt="3"/>
      <dgm:spPr/>
    </dgm:pt>
    <dgm:pt modelId="{268DC4D9-2AFB-4388-B6CE-48D134DCDC50}" type="pres">
      <dgm:prSet presAssocID="{CFC129E7-1715-456C-ADC6-688A96B65276}" presName="parentText" presStyleLbl="node1" presStyleIdx="2" presStyleCnt="3">
        <dgm:presLayoutVars>
          <dgm:chMax val="0"/>
          <dgm:bulletEnabled val="1"/>
        </dgm:presLayoutVars>
      </dgm:prSet>
      <dgm:spPr/>
    </dgm:pt>
    <dgm:pt modelId="{4840E2E5-0600-4AA3-9AB8-8F5E5420443F}" type="pres">
      <dgm:prSet presAssocID="{CFC129E7-1715-456C-ADC6-688A96B65276}" presName="negativeSpace" presStyleCnt="0"/>
      <dgm:spPr/>
    </dgm:pt>
    <dgm:pt modelId="{EB3EE857-B71A-4DDB-BEA8-A71A61A7C930}" type="pres">
      <dgm:prSet presAssocID="{CFC129E7-1715-456C-ADC6-688A96B65276}" presName="childText" presStyleLbl="conFgAcc1" presStyleIdx="2" presStyleCnt="3">
        <dgm:presLayoutVars>
          <dgm:bulletEnabled val="1"/>
        </dgm:presLayoutVars>
      </dgm:prSet>
      <dgm:spPr/>
    </dgm:pt>
  </dgm:ptLst>
  <dgm:cxnLst>
    <dgm:cxn modelId="{537F3902-0797-4541-8175-45F4E967F3B6}" srcId="{9F70CAB7-2A98-4D12-8686-F2C8BCD10690}" destId="{09392BED-00E6-49B0-9C08-427E0700CD0E}" srcOrd="0" destOrd="0" parTransId="{586ED7DD-98D9-4897-B0F1-49F84106312A}" sibTransId="{CDBFF0C6-40B2-43C4-822A-70B6EDA68318}"/>
    <dgm:cxn modelId="{40A2310A-550D-4565-8CA9-4490A37A1BD6}" type="presOf" srcId="{C99EB28E-B93A-40AD-B9EC-15714D935AC6}" destId="{5295B7F7-B940-4B6B-8AD5-2894B6E1A0E0}" srcOrd="0" destOrd="2" presId="urn:microsoft.com/office/officeart/2005/8/layout/list1"/>
    <dgm:cxn modelId="{A64B0C3F-9814-44E5-B344-926A24FF6558}" type="presOf" srcId="{09392BED-00E6-49B0-9C08-427E0700CD0E}" destId="{E0B1B6F6-C9B3-4DC0-BA78-57A672E73447}" srcOrd="0" destOrd="0" presId="urn:microsoft.com/office/officeart/2005/8/layout/list1"/>
    <dgm:cxn modelId="{AC14DD60-9662-447A-B9C1-72B7310CDDD6}" type="presOf" srcId="{37845690-400F-49C5-AB9E-86962BC2F015}" destId="{D3E36322-76FC-416A-83ED-A112B24AE44E}" srcOrd="0" destOrd="2" presId="urn:microsoft.com/office/officeart/2005/8/layout/list1"/>
    <dgm:cxn modelId="{88A3356F-2187-47C6-9C89-AB75272CE332}" type="presOf" srcId="{09392BED-00E6-49B0-9C08-427E0700CD0E}" destId="{36F57913-7DED-43D3-8B45-1ACDBA2DB410}" srcOrd="1" destOrd="0" presId="urn:microsoft.com/office/officeart/2005/8/layout/list1"/>
    <dgm:cxn modelId="{BC0F8470-C215-40EB-9A14-0049CD4BBE58}" type="presOf" srcId="{F45D64D3-C644-485C-BC9B-5826358DE899}" destId="{1DFA6D4E-8D63-41E5-B52B-8CE1F1A326C9}" srcOrd="0" destOrd="0" presId="urn:microsoft.com/office/officeart/2005/8/layout/list1"/>
    <dgm:cxn modelId="{69B43773-AF52-4CC2-A5C7-1CD8C857B021}" type="presOf" srcId="{60FAEC98-9F13-4915-8675-CC6DAB3FB0DD}" destId="{EB3EE857-B71A-4DDB-BEA8-A71A61A7C930}" srcOrd="0" destOrd="1" presId="urn:microsoft.com/office/officeart/2005/8/layout/list1"/>
    <dgm:cxn modelId="{F0EA0154-0E77-4C7B-9D7C-6C386B93B143}" srcId="{F45D64D3-C644-485C-BC9B-5826358DE899}" destId="{C99EB28E-B93A-40AD-B9EC-15714D935AC6}" srcOrd="2" destOrd="0" parTransId="{C3B5CDD6-78E7-4DC9-B49D-7AA268958605}" sibTransId="{CA82DADF-3213-4968-A966-0379A801512F}"/>
    <dgm:cxn modelId="{459C9578-C2A9-472E-B09F-7A144F026588}" type="presOf" srcId="{CFC129E7-1715-456C-ADC6-688A96B65276}" destId="{BA49A09E-20D4-4AE7-8BF4-8D89867D47C3}" srcOrd="0" destOrd="0" presId="urn:microsoft.com/office/officeart/2005/8/layout/list1"/>
    <dgm:cxn modelId="{17E22F7B-5800-49F8-962E-4B75B6828C3E}" srcId="{9F70CAB7-2A98-4D12-8686-F2C8BCD10690}" destId="{F45D64D3-C644-485C-BC9B-5826358DE899}" srcOrd="1" destOrd="0" parTransId="{55BDAE97-919F-4593-9FAC-D13E2BD08CD6}" sibTransId="{7E79F7D0-CEB9-4C6C-8E6E-B566681E55A2}"/>
    <dgm:cxn modelId="{3820217E-091E-479E-863C-0A1F75D84176}" srcId="{CFC129E7-1715-456C-ADC6-688A96B65276}" destId="{60FAEC98-9F13-4915-8675-CC6DAB3FB0DD}" srcOrd="1" destOrd="0" parTransId="{978A1F90-C6ED-4193-B748-2FFB335CED2A}" sibTransId="{9B6362F8-8D2D-4228-AA3D-0584D489608C}"/>
    <dgm:cxn modelId="{DAE86C8E-8229-4B4C-BC7A-2B330551862D}" srcId="{CFC129E7-1715-456C-ADC6-688A96B65276}" destId="{5FB74253-0682-4DC1-AFF0-C4E958051724}" srcOrd="0" destOrd="0" parTransId="{92F4EB2E-3248-4592-BC5D-FBD6D2D5FB7A}" sibTransId="{CC12E330-EACB-40ED-8EE6-1DEB3DE97825}"/>
    <dgm:cxn modelId="{EDB5718E-974F-4462-8AB5-027A2E92E9A7}" type="presOf" srcId="{CFC129E7-1715-456C-ADC6-688A96B65276}" destId="{268DC4D9-2AFB-4388-B6CE-48D134DCDC50}" srcOrd="1" destOrd="0" presId="urn:microsoft.com/office/officeart/2005/8/layout/list1"/>
    <dgm:cxn modelId="{66026291-466C-44B5-96E5-0E09C1BAEFD0}" type="presOf" srcId="{5FB74253-0682-4DC1-AFF0-C4E958051724}" destId="{EB3EE857-B71A-4DDB-BEA8-A71A61A7C930}" srcOrd="0" destOrd="0" presId="urn:microsoft.com/office/officeart/2005/8/layout/list1"/>
    <dgm:cxn modelId="{B1EC4896-772B-4F79-ADED-795213633A59}" srcId="{09392BED-00E6-49B0-9C08-427E0700CD0E}" destId="{1532FA10-449D-4496-8B36-4BE28A419DD7}" srcOrd="0" destOrd="0" parTransId="{C48736A4-FB1E-4502-BE79-E6FE8B3C2F0B}" sibTransId="{C4A3FA0A-2652-4A69-868F-0EE9BADC4B69}"/>
    <dgm:cxn modelId="{FC600698-7BBF-487B-AC6B-45E949F4022E}" srcId="{09392BED-00E6-49B0-9C08-427E0700CD0E}" destId="{37845690-400F-49C5-AB9E-86962BC2F015}" srcOrd="2" destOrd="0" parTransId="{946D840A-BD96-4618-831D-634F0EEA3014}" sibTransId="{863F2BD1-15ED-41DE-A585-BD1DD9B6860F}"/>
    <dgm:cxn modelId="{91EF8C98-6168-45BA-83A4-8FB754EF7CEA}" type="presOf" srcId="{89CB2E9C-6DDD-4B0E-92D0-52F357CFC7B5}" destId="{EB3EE857-B71A-4DDB-BEA8-A71A61A7C930}" srcOrd="0" destOrd="2" presId="urn:microsoft.com/office/officeart/2005/8/layout/list1"/>
    <dgm:cxn modelId="{BE0230AC-4FA3-4861-8D23-43621DD5B263}" srcId="{9F70CAB7-2A98-4D12-8686-F2C8BCD10690}" destId="{CFC129E7-1715-456C-ADC6-688A96B65276}" srcOrd="2" destOrd="0" parTransId="{E04362C0-0CD6-4A42-ABAA-0B1F41246520}" sibTransId="{2B13AD0D-1AB7-472D-AD8D-7B4CAA751177}"/>
    <dgm:cxn modelId="{937B3EAC-9ECD-4946-ADB3-351484AF8D0B}" type="presOf" srcId="{8521F8B4-7770-4F2C-A3F8-83D16603AC50}" destId="{5295B7F7-B940-4B6B-8AD5-2894B6E1A0E0}" srcOrd="0" destOrd="0" presId="urn:microsoft.com/office/officeart/2005/8/layout/list1"/>
    <dgm:cxn modelId="{B00FEFAF-EDB5-475B-9C41-49291D13B734}" srcId="{F45D64D3-C644-485C-BC9B-5826358DE899}" destId="{D93EA69E-C0CC-42D2-A610-573A4F7E8C3D}" srcOrd="1" destOrd="0" parTransId="{B1584053-BC45-4BDB-AE06-F7846E7C2B93}" sibTransId="{64EB138E-EF43-452C-A6BC-53C31FFFB148}"/>
    <dgm:cxn modelId="{DAD16CCB-5169-4408-BEAC-CF91BB669EB2}" type="presOf" srcId="{063A2C21-963D-4667-8B38-9C873A33A9E2}" destId="{D3E36322-76FC-416A-83ED-A112B24AE44E}" srcOrd="0" destOrd="1" presId="urn:microsoft.com/office/officeart/2005/8/layout/list1"/>
    <dgm:cxn modelId="{79EFBAD0-B454-4DA9-A1CB-0748C70454EF}" type="presOf" srcId="{F45D64D3-C644-485C-BC9B-5826358DE899}" destId="{1745A5BF-5B5F-49E5-A2F0-9CBC0FA23959}" srcOrd="1" destOrd="0" presId="urn:microsoft.com/office/officeart/2005/8/layout/list1"/>
    <dgm:cxn modelId="{C080CAD4-FA9D-4563-BC18-217247C99FF2}" type="presOf" srcId="{1532FA10-449D-4496-8B36-4BE28A419DD7}" destId="{D3E36322-76FC-416A-83ED-A112B24AE44E}" srcOrd="0" destOrd="0" presId="urn:microsoft.com/office/officeart/2005/8/layout/list1"/>
    <dgm:cxn modelId="{FDB6AEE0-8A7B-4571-97C5-2B151FD7CEB9}" srcId="{09392BED-00E6-49B0-9C08-427E0700CD0E}" destId="{063A2C21-963D-4667-8B38-9C873A33A9E2}" srcOrd="1" destOrd="0" parTransId="{E92E22A0-F86A-4348-B83D-4A78128840EF}" sibTransId="{A5A7B746-5E90-471C-93B3-1BA329D8AD27}"/>
    <dgm:cxn modelId="{F17E11E3-3BA5-4306-BCFD-673103B39A49}" srcId="{CFC129E7-1715-456C-ADC6-688A96B65276}" destId="{89CB2E9C-6DDD-4B0E-92D0-52F357CFC7B5}" srcOrd="2" destOrd="0" parTransId="{98F6D04D-7FB1-4108-9C13-6F10B01F1946}" sibTransId="{C8258172-0D0C-486C-8FF7-692EDACBC36C}"/>
    <dgm:cxn modelId="{A4FD82ED-F130-4C21-AA53-72D83AC2ED31}" srcId="{F45D64D3-C644-485C-BC9B-5826358DE899}" destId="{8521F8B4-7770-4F2C-A3F8-83D16603AC50}" srcOrd="0" destOrd="0" parTransId="{1D6F9020-F75D-4085-9E8F-0935C5267110}" sibTransId="{FC334016-2B01-42C4-9319-81ABFC808678}"/>
    <dgm:cxn modelId="{FDDEBCF0-0807-419E-BC6F-7E0B9EF96683}" type="presOf" srcId="{9F70CAB7-2A98-4D12-8686-F2C8BCD10690}" destId="{3CF82E66-35C8-41BC-8A99-1C6EA56478FD}" srcOrd="0" destOrd="0" presId="urn:microsoft.com/office/officeart/2005/8/layout/list1"/>
    <dgm:cxn modelId="{7C78F6F7-A822-43BF-AD21-0C139AEC723C}" type="presOf" srcId="{D93EA69E-C0CC-42D2-A610-573A4F7E8C3D}" destId="{5295B7F7-B940-4B6B-8AD5-2894B6E1A0E0}" srcOrd="0" destOrd="1" presId="urn:microsoft.com/office/officeart/2005/8/layout/list1"/>
    <dgm:cxn modelId="{AFDD1771-BCC9-4BA3-843A-127DBD3CA74C}" type="presParOf" srcId="{3CF82E66-35C8-41BC-8A99-1C6EA56478FD}" destId="{E15B8ACD-3C97-4081-B219-EA3D7A631AE3}" srcOrd="0" destOrd="0" presId="urn:microsoft.com/office/officeart/2005/8/layout/list1"/>
    <dgm:cxn modelId="{45446AF0-665A-4D2B-8DBE-9F55080DE381}" type="presParOf" srcId="{E15B8ACD-3C97-4081-B219-EA3D7A631AE3}" destId="{E0B1B6F6-C9B3-4DC0-BA78-57A672E73447}" srcOrd="0" destOrd="0" presId="urn:microsoft.com/office/officeart/2005/8/layout/list1"/>
    <dgm:cxn modelId="{B8DF476D-D2EE-49AF-9E3D-EE59DAF83203}" type="presParOf" srcId="{E15B8ACD-3C97-4081-B219-EA3D7A631AE3}" destId="{36F57913-7DED-43D3-8B45-1ACDBA2DB410}" srcOrd="1" destOrd="0" presId="urn:microsoft.com/office/officeart/2005/8/layout/list1"/>
    <dgm:cxn modelId="{01FB4C87-CFAF-4E4A-B032-BF4E84F0E31C}" type="presParOf" srcId="{3CF82E66-35C8-41BC-8A99-1C6EA56478FD}" destId="{33D508A9-4C0A-4C17-875E-81D42B04D707}" srcOrd="1" destOrd="0" presId="urn:microsoft.com/office/officeart/2005/8/layout/list1"/>
    <dgm:cxn modelId="{A03AA322-3478-4381-9B3E-46BB412E04BA}" type="presParOf" srcId="{3CF82E66-35C8-41BC-8A99-1C6EA56478FD}" destId="{D3E36322-76FC-416A-83ED-A112B24AE44E}" srcOrd="2" destOrd="0" presId="urn:microsoft.com/office/officeart/2005/8/layout/list1"/>
    <dgm:cxn modelId="{1303462F-ACC2-4502-9B59-F328CECDE979}" type="presParOf" srcId="{3CF82E66-35C8-41BC-8A99-1C6EA56478FD}" destId="{2D900ACA-5AD3-4259-A672-494DAF324DF6}" srcOrd="3" destOrd="0" presId="urn:microsoft.com/office/officeart/2005/8/layout/list1"/>
    <dgm:cxn modelId="{740D2D75-33A5-478B-B358-22901B7E4144}" type="presParOf" srcId="{3CF82E66-35C8-41BC-8A99-1C6EA56478FD}" destId="{25AC20F4-F040-4184-948C-625750FEF68B}" srcOrd="4" destOrd="0" presId="urn:microsoft.com/office/officeart/2005/8/layout/list1"/>
    <dgm:cxn modelId="{00941923-EA04-4339-A987-1A48F57F4EAA}" type="presParOf" srcId="{25AC20F4-F040-4184-948C-625750FEF68B}" destId="{1DFA6D4E-8D63-41E5-B52B-8CE1F1A326C9}" srcOrd="0" destOrd="0" presId="urn:microsoft.com/office/officeart/2005/8/layout/list1"/>
    <dgm:cxn modelId="{1C691E1D-1769-486D-9616-B4DF1F8B023B}" type="presParOf" srcId="{25AC20F4-F040-4184-948C-625750FEF68B}" destId="{1745A5BF-5B5F-49E5-A2F0-9CBC0FA23959}" srcOrd="1" destOrd="0" presId="urn:microsoft.com/office/officeart/2005/8/layout/list1"/>
    <dgm:cxn modelId="{9719C8F0-C655-4E00-A53F-F89A4A2711FE}" type="presParOf" srcId="{3CF82E66-35C8-41BC-8A99-1C6EA56478FD}" destId="{80B2D112-3370-4717-8901-A71B9F5B96B8}" srcOrd="5" destOrd="0" presId="urn:microsoft.com/office/officeart/2005/8/layout/list1"/>
    <dgm:cxn modelId="{5BA4BD64-93F7-47DB-8693-7B4CE5BCBD6F}" type="presParOf" srcId="{3CF82E66-35C8-41BC-8A99-1C6EA56478FD}" destId="{5295B7F7-B940-4B6B-8AD5-2894B6E1A0E0}" srcOrd="6" destOrd="0" presId="urn:microsoft.com/office/officeart/2005/8/layout/list1"/>
    <dgm:cxn modelId="{E220A3CE-1374-4658-A23E-DCCB61C15536}" type="presParOf" srcId="{3CF82E66-35C8-41BC-8A99-1C6EA56478FD}" destId="{60844B20-AF15-4B9E-9790-781DB0DCB7BB}" srcOrd="7" destOrd="0" presId="urn:microsoft.com/office/officeart/2005/8/layout/list1"/>
    <dgm:cxn modelId="{5B724FE1-4AC4-4CAE-BFEF-9EF729A9F64F}" type="presParOf" srcId="{3CF82E66-35C8-41BC-8A99-1C6EA56478FD}" destId="{A3BEB465-BBAB-46A1-A00D-0481D3CC455B}" srcOrd="8" destOrd="0" presId="urn:microsoft.com/office/officeart/2005/8/layout/list1"/>
    <dgm:cxn modelId="{9C8D8476-8730-490F-BBD1-80610C32E81B}" type="presParOf" srcId="{A3BEB465-BBAB-46A1-A00D-0481D3CC455B}" destId="{BA49A09E-20D4-4AE7-8BF4-8D89867D47C3}" srcOrd="0" destOrd="0" presId="urn:microsoft.com/office/officeart/2005/8/layout/list1"/>
    <dgm:cxn modelId="{99E884C3-7175-4F33-8240-AD13446DCC69}" type="presParOf" srcId="{A3BEB465-BBAB-46A1-A00D-0481D3CC455B}" destId="{268DC4D9-2AFB-4388-B6CE-48D134DCDC50}" srcOrd="1" destOrd="0" presId="urn:microsoft.com/office/officeart/2005/8/layout/list1"/>
    <dgm:cxn modelId="{32561265-AE85-436F-A5BC-CE100CBC3AB8}" type="presParOf" srcId="{3CF82E66-35C8-41BC-8A99-1C6EA56478FD}" destId="{4840E2E5-0600-4AA3-9AB8-8F5E5420443F}" srcOrd="9" destOrd="0" presId="urn:microsoft.com/office/officeart/2005/8/layout/list1"/>
    <dgm:cxn modelId="{7B7B4E05-9574-4A08-8B16-CC3B807E5701}" type="presParOf" srcId="{3CF82E66-35C8-41BC-8A99-1C6EA56478FD}" destId="{EB3EE857-B71A-4DDB-BEA8-A71A61A7C930}"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36B2836-BC81-401C-8762-619CB5FC4FEA}"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C73FF5EF-AC71-4346-A0E7-33B9FAD0C0BE}">
      <dgm:prSet/>
      <dgm:spPr/>
      <dgm:t>
        <a:bodyPr/>
        <a:lstStyle/>
        <a:p>
          <a:pPr algn="l">
            <a:lnSpc>
              <a:spcPct val="100000"/>
            </a:lnSpc>
          </a:pPr>
          <a:r>
            <a:rPr lang="en-US"/>
            <a:t>Vanilla Vida has a proven playbook in tech-driven vanilla farming within greenhouse environments.</a:t>
          </a:r>
        </a:p>
        <a:p>
          <a:pPr algn="l">
            <a:lnSpc>
              <a:spcPct val="100000"/>
            </a:lnSpc>
          </a:pPr>
          <a:r>
            <a:rPr lang="en-US"/>
            <a:t>Terra35 offers direct access to US market buyers, state and federal grants, local investors, and regional expertise — the ideal bridge to bring this model stateside.</a:t>
          </a:r>
        </a:p>
      </dgm:t>
    </dgm:pt>
    <dgm:pt modelId="{9F7C71E5-C5DC-4D83-A34A-25883E555F92}" type="parTrans" cxnId="{BA918368-065C-4ADC-A38D-64DEF27661A5}">
      <dgm:prSet/>
      <dgm:spPr/>
      <dgm:t>
        <a:bodyPr/>
        <a:lstStyle/>
        <a:p>
          <a:endParaRPr lang="en-US"/>
        </a:p>
      </dgm:t>
    </dgm:pt>
    <dgm:pt modelId="{2EC3B633-942F-422E-8CCA-5CF282C2F837}" type="sibTrans" cxnId="{BA918368-065C-4ADC-A38D-64DEF27661A5}">
      <dgm:prSet/>
      <dgm:spPr/>
      <dgm:t>
        <a:bodyPr/>
        <a:lstStyle/>
        <a:p>
          <a:endParaRPr lang="en-US"/>
        </a:p>
      </dgm:t>
    </dgm:pt>
    <dgm:pt modelId="{2CA53EBD-7218-4290-9880-BBF767528B0B}">
      <dgm:prSet/>
      <dgm:spPr/>
      <dgm:t>
        <a:bodyPr/>
        <a:lstStyle/>
        <a:p>
          <a:pPr algn="l">
            <a:lnSpc>
              <a:spcPct val="100000"/>
            </a:lnSpc>
          </a:pPr>
          <a:r>
            <a:rPr lang="en-US"/>
            <a:t>Terra35 brings expertise in sustainable systems management, operational efficiency, data-driven tech solutions, and product development.</a:t>
          </a:r>
        </a:p>
        <a:p>
          <a:pPr algn="l">
            <a:lnSpc>
              <a:spcPct val="100000"/>
            </a:lnSpc>
          </a:pPr>
          <a:r>
            <a:rPr lang="en-US"/>
            <a:t>Our vision to localize high-value crops presents a compelling opportunity to partner in establishing a fully US-based operation for precision growing, curing, and flavor optimization.</a:t>
          </a:r>
        </a:p>
      </dgm:t>
    </dgm:pt>
    <dgm:pt modelId="{580E79B0-FFDF-4FE5-8A67-A9E740A36F66}" type="parTrans" cxnId="{4A2D3231-82BD-4BA5-99BB-C0158C3BFD6A}">
      <dgm:prSet/>
      <dgm:spPr/>
      <dgm:t>
        <a:bodyPr/>
        <a:lstStyle/>
        <a:p>
          <a:endParaRPr lang="en-US"/>
        </a:p>
      </dgm:t>
    </dgm:pt>
    <dgm:pt modelId="{699CAFC3-7E66-4482-83D2-747F6FE9DF85}" type="sibTrans" cxnId="{4A2D3231-82BD-4BA5-99BB-C0158C3BFD6A}">
      <dgm:prSet/>
      <dgm:spPr/>
      <dgm:t>
        <a:bodyPr/>
        <a:lstStyle/>
        <a:p>
          <a:endParaRPr lang="en-US"/>
        </a:p>
      </dgm:t>
    </dgm:pt>
    <dgm:pt modelId="{82426994-3CE6-4481-AD82-8660E824FF39}">
      <dgm:prSet/>
      <dgm:spPr/>
      <dgm:t>
        <a:bodyPr/>
        <a:lstStyle/>
        <a:p>
          <a:pPr algn="l">
            <a:lnSpc>
              <a:spcPct val="100000"/>
            </a:lnSpc>
          </a:pPr>
          <a:r>
            <a:rPr lang="en-US"/>
            <a:t>Together, we can unlock a new standard for U.S.-grown vanilla—clean, resilient and market-ready.</a:t>
          </a:r>
        </a:p>
      </dgm:t>
    </dgm:pt>
    <dgm:pt modelId="{28A8AF70-DCF6-47F9-A3C3-15011E4792B1}" type="parTrans" cxnId="{623CF80E-DC95-4A87-A76C-B2A028155E22}">
      <dgm:prSet/>
      <dgm:spPr/>
      <dgm:t>
        <a:bodyPr/>
        <a:lstStyle/>
        <a:p>
          <a:endParaRPr lang="en-US"/>
        </a:p>
      </dgm:t>
    </dgm:pt>
    <dgm:pt modelId="{EDADD420-6414-41DD-A9F8-5DD69895F815}" type="sibTrans" cxnId="{623CF80E-DC95-4A87-A76C-B2A028155E22}">
      <dgm:prSet/>
      <dgm:spPr/>
      <dgm:t>
        <a:bodyPr/>
        <a:lstStyle/>
        <a:p>
          <a:endParaRPr lang="en-US"/>
        </a:p>
      </dgm:t>
    </dgm:pt>
    <dgm:pt modelId="{5E2DF0F3-FD66-4AEC-8419-C55C0BE11848}" type="pres">
      <dgm:prSet presAssocID="{836B2836-BC81-401C-8762-619CB5FC4FEA}" presName="root" presStyleCnt="0">
        <dgm:presLayoutVars>
          <dgm:dir/>
          <dgm:resizeHandles val="exact"/>
        </dgm:presLayoutVars>
      </dgm:prSet>
      <dgm:spPr/>
    </dgm:pt>
    <dgm:pt modelId="{0631AF87-3C9C-4DF9-866E-3ED773759FC2}" type="pres">
      <dgm:prSet presAssocID="{C73FF5EF-AC71-4346-A0E7-33B9FAD0C0BE}" presName="compNode" presStyleCnt="0"/>
      <dgm:spPr/>
    </dgm:pt>
    <dgm:pt modelId="{99097E18-9C95-4FAF-9369-6C77EE99C549}" type="pres">
      <dgm:prSet presAssocID="{C73FF5EF-AC71-4346-A0E7-33B9FAD0C0BE}"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lant"/>
        </a:ext>
      </dgm:extLst>
    </dgm:pt>
    <dgm:pt modelId="{12260F60-878A-43A9-948F-65B02924627F}" type="pres">
      <dgm:prSet presAssocID="{C73FF5EF-AC71-4346-A0E7-33B9FAD0C0BE}" presName="spaceRect" presStyleCnt="0"/>
      <dgm:spPr/>
    </dgm:pt>
    <dgm:pt modelId="{74948CF3-2B9C-4D44-9418-C1DCD929572B}" type="pres">
      <dgm:prSet presAssocID="{C73FF5EF-AC71-4346-A0E7-33B9FAD0C0BE}" presName="textRect" presStyleLbl="revTx" presStyleIdx="0" presStyleCnt="3" custScaleX="103251" custLinFactNeighborY="-1734">
        <dgm:presLayoutVars>
          <dgm:chMax val="1"/>
          <dgm:chPref val="1"/>
        </dgm:presLayoutVars>
      </dgm:prSet>
      <dgm:spPr/>
    </dgm:pt>
    <dgm:pt modelId="{84A4ADBF-2F70-4ED6-90D9-6BACB48770F0}" type="pres">
      <dgm:prSet presAssocID="{2EC3B633-942F-422E-8CCA-5CF282C2F837}" presName="sibTrans" presStyleCnt="0"/>
      <dgm:spPr/>
    </dgm:pt>
    <dgm:pt modelId="{A1951946-C26B-49BB-A372-AE7476586EC4}" type="pres">
      <dgm:prSet presAssocID="{2CA53EBD-7218-4290-9880-BBF767528B0B}" presName="compNode" presStyleCnt="0"/>
      <dgm:spPr/>
    </dgm:pt>
    <dgm:pt modelId="{0E320FC0-2429-4B97-A64F-BC4D1D751F2E}" type="pres">
      <dgm:prSet presAssocID="{2CA53EBD-7218-4290-9880-BBF767528B0B}"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Farm scene"/>
        </a:ext>
      </dgm:extLst>
    </dgm:pt>
    <dgm:pt modelId="{2F3A5120-56A7-4319-BCAD-9EC84C022341}" type="pres">
      <dgm:prSet presAssocID="{2CA53EBD-7218-4290-9880-BBF767528B0B}" presName="spaceRect" presStyleCnt="0"/>
      <dgm:spPr/>
    </dgm:pt>
    <dgm:pt modelId="{93942887-6817-486B-9AB5-82787E05466E}" type="pres">
      <dgm:prSet presAssocID="{2CA53EBD-7218-4290-9880-BBF767528B0B}" presName="textRect" presStyleLbl="revTx" presStyleIdx="1" presStyleCnt="3" custScaleX="116655" custScaleY="97950" custLinFactNeighborX="5034" custLinFactNeighborY="-697">
        <dgm:presLayoutVars>
          <dgm:chMax val="1"/>
          <dgm:chPref val="1"/>
        </dgm:presLayoutVars>
      </dgm:prSet>
      <dgm:spPr/>
    </dgm:pt>
    <dgm:pt modelId="{FAA521E8-71C2-4E44-B925-4506EEBFD5C6}" type="pres">
      <dgm:prSet presAssocID="{699CAFC3-7E66-4482-83D2-747F6FE9DF85}" presName="sibTrans" presStyleCnt="0"/>
      <dgm:spPr/>
    </dgm:pt>
    <dgm:pt modelId="{A47284E2-4377-4198-84BE-426E85DABE54}" type="pres">
      <dgm:prSet presAssocID="{82426994-3CE6-4481-AD82-8660E824FF39}" presName="compNode" presStyleCnt="0"/>
      <dgm:spPr/>
    </dgm:pt>
    <dgm:pt modelId="{2152CAE2-75EA-4684-9E40-E01678FEA4DD}" type="pres">
      <dgm:prSet presAssocID="{82426994-3CE6-4481-AD82-8660E824FF39}"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eart Lock"/>
        </a:ext>
      </dgm:extLst>
    </dgm:pt>
    <dgm:pt modelId="{0F3E032B-2A6A-406E-83A0-90F412D2B65A}" type="pres">
      <dgm:prSet presAssocID="{82426994-3CE6-4481-AD82-8660E824FF39}" presName="spaceRect" presStyleCnt="0"/>
      <dgm:spPr/>
    </dgm:pt>
    <dgm:pt modelId="{10B14C93-515A-4009-B1CE-FA799677BD83}" type="pres">
      <dgm:prSet presAssocID="{82426994-3CE6-4481-AD82-8660E824FF39}" presName="textRect" presStyleLbl="revTx" presStyleIdx="2" presStyleCnt="3" custScaleX="95237">
        <dgm:presLayoutVars>
          <dgm:chMax val="1"/>
          <dgm:chPref val="1"/>
        </dgm:presLayoutVars>
      </dgm:prSet>
      <dgm:spPr/>
    </dgm:pt>
  </dgm:ptLst>
  <dgm:cxnLst>
    <dgm:cxn modelId="{623CF80E-DC95-4A87-A76C-B2A028155E22}" srcId="{836B2836-BC81-401C-8762-619CB5FC4FEA}" destId="{82426994-3CE6-4481-AD82-8660E824FF39}" srcOrd="2" destOrd="0" parTransId="{28A8AF70-DCF6-47F9-A3C3-15011E4792B1}" sibTransId="{EDADD420-6414-41DD-A9F8-5DD69895F815}"/>
    <dgm:cxn modelId="{4A2D3231-82BD-4BA5-99BB-C0158C3BFD6A}" srcId="{836B2836-BC81-401C-8762-619CB5FC4FEA}" destId="{2CA53EBD-7218-4290-9880-BBF767528B0B}" srcOrd="1" destOrd="0" parTransId="{580E79B0-FFDF-4FE5-8A67-A9E740A36F66}" sibTransId="{699CAFC3-7E66-4482-83D2-747F6FE9DF85}"/>
    <dgm:cxn modelId="{BA918368-065C-4ADC-A38D-64DEF27661A5}" srcId="{836B2836-BC81-401C-8762-619CB5FC4FEA}" destId="{C73FF5EF-AC71-4346-A0E7-33B9FAD0C0BE}" srcOrd="0" destOrd="0" parTransId="{9F7C71E5-C5DC-4D83-A34A-25883E555F92}" sibTransId="{2EC3B633-942F-422E-8CCA-5CF282C2F837}"/>
    <dgm:cxn modelId="{CF759E96-287F-453B-B4A3-1E5F59458803}" type="presOf" srcId="{836B2836-BC81-401C-8762-619CB5FC4FEA}" destId="{5E2DF0F3-FD66-4AEC-8419-C55C0BE11848}" srcOrd="0" destOrd="0" presId="urn:microsoft.com/office/officeart/2018/2/layout/IconLabelList"/>
    <dgm:cxn modelId="{A68B029D-0BC3-4F9B-B3E8-870E8CC6752A}" type="presOf" srcId="{82426994-3CE6-4481-AD82-8660E824FF39}" destId="{10B14C93-515A-4009-B1CE-FA799677BD83}" srcOrd="0" destOrd="0" presId="urn:microsoft.com/office/officeart/2018/2/layout/IconLabelList"/>
    <dgm:cxn modelId="{15CF2FC2-D1EB-42DE-B9AC-66CAE155B423}" type="presOf" srcId="{2CA53EBD-7218-4290-9880-BBF767528B0B}" destId="{93942887-6817-486B-9AB5-82787E05466E}" srcOrd="0" destOrd="0" presId="urn:microsoft.com/office/officeart/2018/2/layout/IconLabelList"/>
    <dgm:cxn modelId="{89D39BC4-EA45-45A8-8B88-877A204C6E33}" type="presOf" srcId="{C73FF5EF-AC71-4346-A0E7-33B9FAD0C0BE}" destId="{74948CF3-2B9C-4D44-9418-C1DCD929572B}" srcOrd="0" destOrd="0" presId="urn:microsoft.com/office/officeart/2018/2/layout/IconLabelList"/>
    <dgm:cxn modelId="{2DD89F4C-30A1-45C9-95FA-2C89229DAED6}" type="presParOf" srcId="{5E2DF0F3-FD66-4AEC-8419-C55C0BE11848}" destId="{0631AF87-3C9C-4DF9-866E-3ED773759FC2}" srcOrd="0" destOrd="0" presId="urn:microsoft.com/office/officeart/2018/2/layout/IconLabelList"/>
    <dgm:cxn modelId="{70C270C7-51FD-4975-9FB5-F0780DFAFDEF}" type="presParOf" srcId="{0631AF87-3C9C-4DF9-866E-3ED773759FC2}" destId="{99097E18-9C95-4FAF-9369-6C77EE99C549}" srcOrd="0" destOrd="0" presId="urn:microsoft.com/office/officeart/2018/2/layout/IconLabelList"/>
    <dgm:cxn modelId="{833D8A18-5A43-4E5F-A3F0-7515802E40C8}" type="presParOf" srcId="{0631AF87-3C9C-4DF9-866E-3ED773759FC2}" destId="{12260F60-878A-43A9-948F-65B02924627F}" srcOrd="1" destOrd="0" presId="urn:microsoft.com/office/officeart/2018/2/layout/IconLabelList"/>
    <dgm:cxn modelId="{36F78226-4230-4185-8D63-50C23773B801}" type="presParOf" srcId="{0631AF87-3C9C-4DF9-866E-3ED773759FC2}" destId="{74948CF3-2B9C-4D44-9418-C1DCD929572B}" srcOrd="2" destOrd="0" presId="urn:microsoft.com/office/officeart/2018/2/layout/IconLabelList"/>
    <dgm:cxn modelId="{5C5ABB24-DDE2-4D29-AC23-8AA3D9F4B392}" type="presParOf" srcId="{5E2DF0F3-FD66-4AEC-8419-C55C0BE11848}" destId="{84A4ADBF-2F70-4ED6-90D9-6BACB48770F0}" srcOrd="1" destOrd="0" presId="urn:microsoft.com/office/officeart/2018/2/layout/IconLabelList"/>
    <dgm:cxn modelId="{07BE0E3A-F93F-488F-8605-6C53AD06CA2C}" type="presParOf" srcId="{5E2DF0F3-FD66-4AEC-8419-C55C0BE11848}" destId="{A1951946-C26B-49BB-A372-AE7476586EC4}" srcOrd="2" destOrd="0" presId="urn:microsoft.com/office/officeart/2018/2/layout/IconLabelList"/>
    <dgm:cxn modelId="{466599A8-4251-46E3-935E-48B5CFA970F1}" type="presParOf" srcId="{A1951946-C26B-49BB-A372-AE7476586EC4}" destId="{0E320FC0-2429-4B97-A64F-BC4D1D751F2E}" srcOrd="0" destOrd="0" presId="urn:microsoft.com/office/officeart/2018/2/layout/IconLabelList"/>
    <dgm:cxn modelId="{B9E24322-A9D1-4E58-9F35-CD8AD2112BFF}" type="presParOf" srcId="{A1951946-C26B-49BB-A372-AE7476586EC4}" destId="{2F3A5120-56A7-4319-BCAD-9EC84C022341}" srcOrd="1" destOrd="0" presId="urn:microsoft.com/office/officeart/2018/2/layout/IconLabelList"/>
    <dgm:cxn modelId="{007D2A0D-E93B-4606-804D-E3E1AFC5B685}" type="presParOf" srcId="{A1951946-C26B-49BB-A372-AE7476586EC4}" destId="{93942887-6817-486B-9AB5-82787E05466E}" srcOrd="2" destOrd="0" presId="urn:microsoft.com/office/officeart/2018/2/layout/IconLabelList"/>
    <dgm:cxn modelId="{95CA603E-C6F5-4C55-85A7-F08E9354B75C}" type="presParOf" srcId="{5E2DF0F3-FD66-4AEC-8419-C55C0BE11848}" destId="{FAA521E8-71C2-4E44-B925-4506EEBFD5C6}" srcOrd="3" destOrd="0" presId="urn:microsoft.com/office/officeart/2018/2/layout/IconLabelList"/>
    <dgm:cxn modelId="{DE421E42-7F35-402C-97D9-DF1F899C9E9E}" type="presParOf" srcId="{5E2DF0F3-FD66-4AEC-8419-C55C0BE11848}" destId="{A47284E2-4377-4198-84BE-426E85DABE54}" srcOrd="4" destOrd="0" presId="urn:microsoft.com/office/officeart/2018/2/layout/IconLabelList"/>
    <dgm:cxn modelId="{40BA83DE-5F07-4F0B-A8CE-DCFBB3EDBF19}" type="presParOf" srcId="{A47284E2-4377-4198-84BE-426E85DABE54}" destId="{2152CAE2-75EA-4684-9E40-E01678FEA4DD}" srcOrd="0" destOrd="0" presId="urn:microsoft.com/office/officeart/2018/2/layout/IconLabelList"/>
    <dgm:cxn modelId="{793C0DF5-93AA-42A1-A531-D6A9A01C69F1}" type="presParOf" srcId="{A47284E2-4377-4198-84BE-426E85DABE54}" destId="{0F3E032B-2A6A-406E-83A0-90F412D2B65A}" srcOrd="1" destOrd="0" presId="urn:microsoft.com/office/officeart/2018/2/layout/IconLabelList"/>
    <dgm:cxn modelId="{ADBD12B4-9113-4FC5-A915-3FB4C1F25301}" type="presParOf" srcId="{A47284E2-4377-4198-84BE-426E85DABE54}" destId="{10B14C93-515A-4009-B1CE-FA799677BD83}"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79235BA-7416-4E34-AB00-01A77F40DEFA}"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8F402FE1-F835-46CF-B51E-B61F9F62C37B}">
      <dgm:prSet/>
      <dgm:spPr/>
      <dgm:t>
        <a:bodyPr/>
        <a:lstStyle/>
        <a:p>
          <a:pPr>
            <a:lnSpc>
              <a:spcPct val="100000"/>
            </a:lnSpc>
          </a:pPr>
          <a:r>
            <a:rPr lang="en-US"/>
            <a:t>Using equipment like the </a:t>
          </a:r>
          <a:r>
            <a:rPr lang="en-US" b="1"/>
            <a:t>King Son Vanilla Curing Chamber </a:t>
          </a:r>
          <a:r>
            <a:rPr lang="en-US"/>
            <a:t>can streamline and shorten curing time by providing controlled environments for each stage. It also eliminates issues such as unstable quality, variations and mold formation which can occur with manual processing.*</a:t>
          </a:r>
        </a:p>
      </dgm:t>
    </dgm:pt>
    <dgm:pt modelId="{101953A9-F151-4ACB-AEF6-86F82B7E67D2}" type="parTrans" cxnId="{8878F9FB-EBEC-4B44-8620-BA4C9AEC9470}">
      <dgm:prSet/>
      <dgm:spPr/>
      <dgm:t>
        <a:bodyPr/>
        <a:lstStyle/>
        <a:p>
          <a:endParaRPr lang="en-US"/>
        </a:p>
      </dgm:t>
    </dgm:pt>
    <dgm:pt modelId="{5D5952A4-B35A-4073-A76B-C914B6D320B7}" type="sibTrans" cxnId="{8878F9FB-EBEC-4B44-8620-BA4C9AEC9470}">
      <dgm:prSet/>
      <dgm:spPr/>
      <dgm:t>
        <a:bodyPr/>
        <a:lstStyle/>
        <a:p>
          <a:endParaRPr lang="en-US"/>
        </a:p>
      </dgm:t>
    </dgm:pt>
    <dgm:pt modelId="{5EB8F36D-ABB4-45FA-8CDE-2C1C9578F96F}">
      <dgm:prSet/>
      <dgm:spPr/>
      <dgm:t>
        <a:bodyPr/>
        <a:lstStyle/>
        <a:p>
          <a:pPr>
            <a:lnSpc>
              <a:spcPct val="100000"/>
            </a:lnSpc>
          </a:pPr>
          <a:r>
            <a:rPr lang="en-US"/>
            <a:t>Industrial dryers are used primarily for the drying phase of vanilla curing. </a:t>
          </a:r>
          <a:r>
            <a:rPr lang="en-US" b="1"/>
            <a:t>Zhucheng Tianshun Machinery Co., Ltd. </a:t>
          </a:r>
          <a:r>
            <a:rPr lang="en-US"/>
            <a:t>offers industrial hot air tray dryers that are suitable.**</a:t>
          </a:r>
        </a:p>
      </dgm:t>
    </dgm:pt>
    <dgm:pt modelId="{0B72B18C-6F14-490C-BA5D-531E9F723652}" type="parTrans" cxnId="{35F4DB53-7FA7-4C44-8575-15B2F18F7EB5}">
      <dgm:prSet/>
      <dgm:spPr/>
      <dgm:t>
        <a:bodyPr/>
        <a:lstStyle/>
        <a:p>
          <a:endParaRPr lang="en-US"/>
        </a:p>
      </dgm:t>
    </dgm:pt>
    <dgm:pt modelId="{32A4846F-88EE-4401-956F-DE250D4D501D}" type="sibTrans" cxnId="{35F4DB53-7FA7-4C44-8575-15B2F18F7EB5}">
      <dgm:prSet/>
      <dgm:spPr/>
      <dgm:t>
        <a:bodyPr/>
        <a:lstStyle/>
        <a:p>
          <a:endParaRPr lang="en-US"/>
        </a:p>
      </dgm:t>
    </dgm:pt>
    <dgm:pt modelId="{B4AD56EF-0997-4C46-AE69-18851ED61255}" type="pres">
      <dgm:prSet presAssocID="{E79235BA-7416-4E34-AB00-01A77F40DEFA}" presName="root" presStyleCnt="0">
        <dgm:presLayoutVars>
          <dgm:dir/>
          <dgm:resizeHandles val="exact"/>
        </dgm:presLayoutVars>
      </dgm:prSet>
      <dgm:spPr/>
    </dgm:pt>
    <dgm:pt modelId="{3857342D-6448-4B25-9AF9-EA4DCEE63E3B}" type="pres">
      <dgm:prSet presAssocID="{8F402FE1-F835-46CF-B51E-B61F9F62C37B}" presName="compNode" presStyleCnt="0"/>
      <dgm:spPr/>
    </dgm:pt>
    <dgm:pt modelId="{8A4FCBC0-AFA2-4D28-B429-B3BD4877F8AA}" type="pres">
      <dgm:prSet presAssocID="{8F402FE1-F835-46CF-B51E-B61F9F62C37B}" presName="bgRect" presStyleLbl="bgShp" presStyleIdx="0" presStyleCnt="2"/>
      <dgm:spPr/>
    </dgm:pt>
    <dgm:pt modelId="{EDAEAF80-B034-46F5-AA91-13696EEE5CAF}" type="pres">
      <dgm:prSet presAssocID="{8F402FE1-F835-46CF-B51E-B61F9F62C37B}" presName="iconRect" presStyleLbl="node1" presStyleIdx="0" presStyleCnt="2"/>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Connected with solid fill"/>
        </a:ext>
      </dgm:extLst>
    </dgm:pt>
    <dgm:pt modelId="{282E6870-26C4-4520-93F3-1C54C7C58D6A}" type="pres">
      <dgm:prSet presAssocID="{8F402FE1-F835-46CF-B51E-B61F9F62C37B}" presName="spaceRect" presStyleCnt="0"/>
      <dgm:spPr/>
    </dgm:pt>
    <dgm:pt modelId="{D0FD20FC-F893-49A7-9830-533B9A09BF19}" type="pres">
      <dgm:prSet presAssocID="{8F402FE1-F835-46CF-B51E-B61F9F62C37B}" presName="parTx" presStyleLbl="revTx" presStyleIdx="0" presStyleCnt="2">
        <dgm:presLayoutVars>
          <dgm:chMax val="0"/>
          <dgm:chPref val="0"/>
        </dgm:presLayoutVars>
      </dgm:prSet>
      <dgm:spPr/>
    </dgm:pt>
    <dgm:pt modelId="{87BD5BF8-4F9B-469D-A4E4-397ADB08B63E}" type="pres">
      <dgm:prSet presAssocID="{5D5952A4-B35A-4073-A76B-C914B6D320B7}" presName="sibTrans" presStyleCnt="0"/>
      <dgm:spPr/>
    </dgm:pt>
    <dgm:pt modelId="{61D85F3E-8EF7-4979-A5C9-CC99086D87B0}" type="pres">
      <dgm:prSet presAssocID="{5EB8F36D-ABB4-45FA-8CDE-2C1C9578F96F}" presName="compNode" presStyleCnt="0"/>
      <dgm:spPr/>
    </dgm:pt>
    <dgm:pt modelId="{9C0CB415-DEF6-4048-844D-06E9FA1C90AD}" type="pres">
      <dgm:prSet presAssocID="{5EB8F36D-ABB4-45FA-8CDE-2C1C9578F96F}" presName="bgRect" presStyleLbl="bgShp" presStyleIdx="1" presStyleCnt="2"/>
      <dgm:spPr/>
    </dgm:pt>
    <dgm:pt modelId="{6764A7F0-698C-4B62-85A7-D6C41BD74496}" type="pres">
      <dgm:prSet presAssocID="{5EB8F36D-ABB4-45FA-8CDE-2C1C9578F96F}" presName="iconRect" presStyleLbl="node1" presStyleIdx="1" presStyleCnt="2"/>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High temperature outline"/>
        </a:ext>
      </dgm:extLst>
    </dgm:pt>
    <dgm:pt modelId="{FDDACD12-05EB-46EE-9B97-94D41D88828B}" type="pres">
      <dgm:prSet presAssocID="{5EB8F36D-ABB4-45FA-8CDE-2C1C9578F96F}" presName="spaceRect" presStyleCnt="0"/>
      <dgm:spPr/>
    </dgm:pt>
    <dgm:pt modelId="{330EBFE7-E73B-4E30-8F6E-D1885A3E9132}" type="pres">
      <dgm:prSet presAssocID="{5EB8F36D-ABB4-45FA-8CDE-2C1C9578F96F}" presName="parTx" presStyleLbl="revTx" presStyleIdx="1" presStyleCnt="2">
        <dgm:presLayoutVars>
          <dgm:chMax val="0"/>
          <dgm:chPref val="0"/>
        </dgm:presLayoutVars>
      </dgm:prSet>
      <dgm:spPr/>
    </dgm:pt>
  </dgm:ptLst>
  <dgm:cxnLst>
    <dgm:cxn modelId="{03769C26-E438-45E9-816F-A9CD240D4401}" type="presOf" srcId="{5EB8F36D-ABB4-45FA-8CDE-2C1C9578F96F}" destId="{330EBFE7-E73B-4E30-8F6E-D1885A3E9132}" srcOrd="0" destOrd="0" presId="urn:microsoft.com/office/officeart/2018/2/layout/IconVerticalSolidList"/>
    <dgm:cxn modelId="{6515482E-B599-469A-AA7C-7D758097D128}" type="presOf" srcId="{E79235BA-7416-4E34-AB00-01A77F40DEFA}" destId="{B4AD56EF-0997-4C46-AE69-18851ED61255}" srcOrd="0" destOrd="0" presId="urn:microsoft.com/office/officeart/2018/2/layout/IconVerticalSolidList"/>
    <dgm:cxn modelId="{0DF08B4A-48C9-450B-9D80-4AF26806DF5B}" type="presOf" srcId="{8F402FE1-F835-46CF-B51E-B61F9F62C37B}" destId="{D0FD20FC-F893-49A7-9830-533B9A09BF19}" srcOrd="0" destOrd="0" presId="urn:microsoft.com/office/officeart/2018/2/layout/IconVerticalSolidList"/>
    <dgm:cxn modelId="{35F4DB53-7FA7-4C44-8575-15B2F18F7EB5}" srcId="{E79235BA-7416-4E34-AB00-01A77F40DEFA}" destId="{5EB8F36D-ABB4-45FA-8CDE-2C1C9578F96F}" srcOrd="1" destOrd="0" parTransId="{0B72B18C-6F14-490C-BA5D-531E9F723652}" sibTransId="{32A4846F-88EE-4401-956F-DE250D4D501D}"/>
    <dgm:cxn modelId="{8878F9FB-EBEC-4B44-8620-BA4C9AEC9470}" srcId="{E79235BA-7416-4E34-AB00-01A77F40DEFA}" destId="{8F402FE1-F835-46CF-B51E-B61F9F62C37B}" srcOrd="0" destOrd="0" parTransId="{101953A9-F151-4ACB-AEF6-86F82B7E67D2}" sibTransId="{5D5952A4-B35A-4073-A76B-C914B6D320B7}"/>
    <dgm:cxn modelId="{7C87D59E-85F5-4DE0-948F-5A32B3C441E6}" type="presParOf" srcId="{B4AD56EF-0997-4C46-AE69-18851ED61255}" destId="{3857342D-6448-4B25-9AF9-EA4DCEE63E3B}" srcOrd="0" destOrd="0" presId="urn:microsoft.com/office/officeart/2018/2/layout/IconVerticalSolidList"/>
    <dgm:cxn modelId="{EE9F393F-FC7E-4CB9-B00A-D9E9D255FD96}" type="presParOf" srcId="{3857342D-6448-4B25-9AF9-EA4DCEE63E3B}" destId="{8A4FCBC0-AFA2-4D28-B429-B3BD4877F8AA}" srcOrd="0" destOrd="0" presId="urn:microsoft.com/office/officeart/2018/2/layout/IconVerticalSolidList"/>
    <dgm:cxn modelId="{E5E95A5E-7351-4E8A-A10C-B95761687328}" type="presParOf" srcId="{3857342D-6448-4B25-9AF9-EA4DCEE63E3B}" destId="{EDAEAF80-B034-46F5-AA91-13696EEE5CAF}" srcOrd="1" destOrd="0" presId="urn:microsoft.com/office/officeart/2018/2/layout/IconVerticalSolidList"/>
    <dgm:cxn modelId="{BE521ABA-2751-4889-9628-F4E699F097B9}" type="presParOf" srcId="{3857342D-6448-4B25-9AF9-EA4DCEE63E3B}" destId="{282E6870-26C4-4520-93F3-1C54C7C58D6A}" srcOrd="2" destOrd="0" presId="urn:microsoft.com/office/officeart/2018/2/layout/IconVerticalSolidList"/>
    <dgm:cxn modelId="{B670D469-E1D8-450F-8D61-A432D6F4D5EF}" type="presParOf" srcId="{3857342D-6448-4B25-9AF9-EA4DCEE63E3B}" destId="{D0FD20FC-F893-49A7-9830-533B9A09BF19}" srcOrd="3" destOrd="0" presId="urn:microsoft.com/office/officeart/2018/2/layout/IconVerticalSolidList"/>
    <dgm:cxn modelId="{BFAC5D1C-FB5A-40AE-A3EC-51EDA24090CE}" type="presParOf" srcId="{B4AD56EF-0997-4C46-AE69-18851ED61255}" destId="{87BD5BF8-4F9B-469D-A4E4-397ADB08B63E}" srcOrd="1" destOrd="0" presId="urn:microsoft.com/office/officeart/2018/2/layout/IconVerticalSolidList"/>
    <dgm:cxn modelId="{45E321C9-18AA-415E-BBBB-EE8E587E3F91}" type="presParOf" srcId="{B4AD56EF-0997-4C46-AE69-18851ED61255}" destId="{61D85F3E-8EF7-4979-A5C9-CC99086D87B0}" srcOrd="2" destOrd="0" presId="urn:microsoft.com/office/officeart/2018/2/layout/IconVerticalSolidList"/>
    <dgm:cxn modelId="{DAC50A12-EC03-40E0-9763-9324DC9EF9EF}" type="presParOf" srcId="{61D85F3E-8EF7-4979-A5C9-CC99086D87B0}" destId="{9C0CB415-DEF6-4048-844D-06E9FA1C90AD}" srcOrd="0" destOrd="0" presId="urn:microsoft.com/office/officeart/2018/2/layout/IconVerticalSolidList"/>
    <dgm:cxn modelId="{BE9F717A-E586-42EF-A2B1-976E47A899FA}" type="presParOf" srcId="{61D85F3E-8EF7-4979-A5C9-CC99086D87B0}" destId="{6764A7F0-698C-4B62-85A7-D6C41BD74496}" srcOrd="1" destOrd="0" presId="urn:microsoft.com/office/officeart/2018/2/layout/IconVerticalSolidList"/>
    <dgm:cxn modelId="{D9B341FD-078A-49A4-9CE3-975BF6281C6E}" type="presParOf" srcId="{61D85F3E-8EF7-4979-A5C9-CC99086D87B0}" destId="{FDDACD12-05EB-46EE-9B97-94D41D88828B}" srcOrd="2" destOrd="0" presId="urn:microsoft.com/office/officeart/2018/2/layout/IconVerticalSolidList"/>
    <dgm:cxn modelId="{64370F88-FDF3-4F95-A8D2-CCDD086634C0}" type="presParOf" srcId="{61D85F3E-8EF7-4979-A5C9-CC99086D87B0}" destId="{330EBFE7-E73B-4E30-8F6E-D1885A3E9132}"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230D6B-AC5B-4BE7-8556-27CB182C9A10}">
      <dsp:nvSpPr>
        <dsp:cNvPr id="0" name=""/>
        <dsp:cNvSpPr/>
      </dsp:nvSpPr>
      <dsp:spPr>
        <a:xfrm rot="5400000">
          <a:off x="-773034" y="1544483"/>
          <a:ext cx="1730993" cy="180688"/>
        </a:xfrm>
        <a:prstGeom prst="corner">
          <a:avLst>
            <a:gd name="adj1" fmla="val 1000"/>
            <a:gd name="adj2" fmla="val 1000"/>
          </a:avLst>
        </a:prstGeom>
        <a:solidFill>
          <a:schemeClr val="lt1">
            <a:hueOff val="0"/>
            <a:satOff val="0"/>
            <a:lumOff val="0"/>
            <a:alphaOff val="0"/>
          </a:schemeClr>
        </a:solidFill>
        <a:ln w="1905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1FE0027-8CE0-474E-88B0-C99545900B3C}">
      <dsp:nvSpPr>
        <dsp:cNvPr id="0" name=""/>
        <dsp:cNvSpPr/>
      </dsp:nvSpPr>
      <dsp:spPr>
        <a:xfrm>
          <a:off x="2118" y="2500324"/>
          <a:ext cx="2258607" cy="576997"/>
        </a:xfrm>
        <a:prstGeom prst="homePlate">
          <a:avLst>
            <a:gd name="adj" fmla="val 25000"/>
          </a:avLst>
        </a:prstGeom>
        <a:solidFill>
          <a:schemeClr val="accent3">
            <a:hueOff val="0"/>
            <a:satOff val="0"/>
            <a:lumOff val="0"/>
            <a:alphaOff val="0"/>
          </a:schemeClr>
        </a:solidFill>
        <a:ln w="1905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0" tIns="165100" rIns="82550" bIns="165100" numCol="1" spcCol="1270" anchor="ctr" anchorCtr="0">
          <a:noAutofit/>
        </a:bodyPr>
        <a:lstStyle/>
        <a:p>
          <a:pPr marL="0" lvl="0" indent="0" algn="ctr" defTabSz="577850">
            <a:lnSpc>
              <a:spcPct val="90000"/>
            </a:lnSpc>
            <a:spcBef>
              <a:spcPct val="0"/>
            </a:spcBef>
            <a:spcAft>
              <a:spcPct val="35000"/>
            </a:spcAft>
            <a:buNone/>
          </a:pPr>
          <a:r>
            <a:rPr lang="en-US" sz="1300" kern="1200" dirty="0"/>
            <a:t>We leverage existing space- small footprint &amp; limited land use</a:t>
          </a:r>
        </a:p>
      </dsp:txBody>
      <dsp:txXfrm>
        <a:off x="2118" y="2500324"/>
        <a:ext cx="2186482" cy="576997"/>
      </dsp:txXfrm>
    </dsp:sp>
    <dsp:sp modelId="{EF52E15D-8AD4-4018-9B6D-9FFB6082F61E}">
      <dsp:nvSpPr>
        <dsp:cNvPr id="0" name=""/>
        <dsp:cNvSpPr/>
      </dsp:nvSpPr>
      <dsp:spPr>
        <a:xfrm>
          <a:off x="182806" y="877743"/>
          <a:ext cx="1833989" cy="1101994"/>
        </a:xfrm>
        <a:prstGeom prst="rect">
          <a:avLst/>
        </a:prstGeom>
        <a:noFill/>
        <a:ln>
          <a:noFill/>
        </a:ln>
        <a:effectLst/>
      </dsp:spPr>
      <dsp:style>
        <a:lnRef idx="0">
          <a:scrgbClr r="0" g="0" b="0"/>
        </a:lnRef>
        <a:fillRef idx="0">
          <a:scrgbClr r="0" g="0" b="0"/>
        </a:fillRef>
        <a:effectRef idx="0">
          <a:scrgbClr r="0" g="0" b="0"/>
        </a:effectRef>
        <a:fontRef idx="minor"/>
      </dsp:style>
    </dsp:sp>
    <dsp:sp modelId="{CA5159A5-683B-439D-BDA3-89D82AED2B2F}">
      <dsp:nvSpPr>
        <dsp:cNvPr id="0" name=""/>
        <dsp:cNvSpPr/>
      </dsp:nvSpPr>
      <dsp:spPr>
        <a:xfrm rot="5400000">
          <a:off x="1372643" y="1544483"/>
          <a:ext cx="1730993" cy="180688"/>
        </a:xfrm>
        <a:prstGeom prst="corner">
          <a:avLst>
            <a:gd name="adj1" fmla="val 1000"/>
            <a:gd name="adj2" fmla="val 1000"/>
          </a:avLst>
        </a:prstGeom>
        <a:solidFill>
          <a:schemeClr val="lt1">
            <a:hueOff val="0"/>
            <a:satOff val="0"/>
            <a:lumOff val="0"/>
            <a:alphaOff val="0"/>
          </a:schemeClr>
        </a:solidFill>
        <a:ln w="19050" cap="flat" cmpd="sng" algn="ctr">
          <a:solidFill>
            <a:schemeClr val="accent3">
              <a:hueOff val="1029291"/>
              <a:satOff val="6178"/>
              <a:lumOff val="4706"/>
              <a:alphaOff val="0"/>
            </a:schemeClr>
          </a:solidFill>
          <a:prstDash val="solid"/>
          <a:miter lim="800000"/>
        </a:ln>
        <a:effectLst/>
      </dsp:spPr>
      <dsp:style>
        <a:lnRef idx="2">
          <a:scrgbClr r="0" g="0" b="0"/>
        </a:lnRef>
        <a:fillRef idx="1">
          <a:scrgbClr r="0" g="0" b="0"/>
        </a:fillRef>
        <a:effectRef idx="0">
          <a:scrgbClr r="0" g="0" b="0"/>
        </a:effectRef>
        <a:fontRef idx="minor"/>
      </dsp:style>
    </dsp:sp>
    <dsp:sp modelId="{9A1F435D-639F-4FB0-8D22-417144DA00BD}">
      <dsp:nvSpPr>
        <dsp:cNvPr id="0" name=""/>
        <dsp:cNvSpPr/>
      </dsp:nvSpPr>
      <dsp:spPr>
        <a:xfrm>
          <a:off x="2147795" y="2500324"/>
          <a:ext cx="2258607" cy="576997"/>
        </a:xfrm>
        <a:prstGeom prst="chevron">
          <a:avLst>
            <a:gd name="adj" fmla="val 25000"/>
          </a:avLst>
        </a:prstGeom>
        <a:solidFill>
          <a:schemeClr val="accent3">
            <a:hueOff val="1029291"/>
            <a:satOff val="6178"/>
            <a:lumOff val="4706"/>
            <a:alphaOff val="0"/>
          </a:schemeClr>
        </a:solidFill>
        <a:ln w="19050" cap="flat" cmpd="sng" algn="ctr">
          <a:solidFill>
            <a:schemeClr val="accent3">
              <a:hueOff val="1029291"/>
              <a:satOff val="6178"/>
              <a:lumOff val="4706"/>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0" tIns="165100" rIns="82550" bIns="165100" numCol="1" spcCol="1270" anchor="ctr" anchorCtr="0">
          <a:noAutofit/>
        </a:bodyPr>
        <a:lstStyle/>
        <a:p>
          <a:pPr marL="0" lvl="0" indent="0" algn="ctr" defTabSz="577850">
            <a:lnSpc>
              <a:spcPct val="90000"/>
            </a:lnSpc>
            <a:spcBef>
              <a:spcPct val="0"/>
            </a:spcBef>
            <a:spcAft>
              <a:spcPct val="35000"/>
            </a:spcAft>
            <a:buNone/>
          </a:pPr>
          <a:r>
            <a:rPr lang="en-US" sz="1300" kern="1200" dirty="0"/>
            <a:t>Private/ Academic collaboration - grow, Research &amp; innovate </a:t>
          </a:r>
        </a:p>
      </dsp:txBody>
      <dsp:txXfrm>
        <a:off x="2292044" y="2500324"/>
        <a:ext cx="1970109" cy="576997"/>
      </dsp:txXfrm>
    </dsp:sp>
    <dsp:sp modelId="{619D8092-1A56-4F4E-AC10-D767F2D04D3D}">
      <dsp:nvSpPr>
        <dsp:cNvPr id="0" name=""/>
        <dsp:cNvSpPr/>
      </dsp:nvSpPr>
      <dsp:spPr>
        <a:xfrm>
          <a:off x="2328484" y="877743"/>
          <a:ext cx="1833989" cy="1101994"/>
        </a:xfrm>
        <a:prstGeom prst="rect">
          <a:avLst/>
        </a:prstGeom>
        <a:noFill/>
        <a:ln>
          <a:noFill/>
        </a:ln>
        <a:effectLst/>
      </dsp:spPr>
      <dsp:style>
        <a:lnRef idx="0">
          <a:scrgbClr r="0" g="0" b="0"/>
        </a:lnRef>
        <a:fillRef idx="0">
          <a:scrgbClr r="0" g="0" b="0"/>
        </a:fillRef>
        <a:effectRef idx="0">
          <a:scrgbClr r="0" g="0" b="0"/>
        </a:effectRef>
        <a:fontRef idx="minor"/>
      </dsp:style>
    </dsp:sp>
    <dsp:sp modelId="{3FB403D9-1A06-4D41-BD3D-D63DD62FF675}">
      <dsp:nvSpPr>
        <dsp:cNvPr id="0" name=""/>
        <dsp:cNvSpPr/>
      </dsp:nvSpPr>
      <dsp:spPr>
        <a:xfrm rot="5400000">
          <a:off x="3518320" y="1544483"/>
          <a:ext cx="1730993" cy="180688"/>
        </a:xfrm>
        <a:prstGeom prst="corner">
          <a:avLst>
            <a:gd name="adj1" fmla="val 1000"/>
            <a:gd name="adj2" fmla="val 1000"/>
          </a:avLst>
        </a:prstGeom>
        <a:solidFill>
          <a:schemeClr val="lt1">
            <a:hueOff val="0"/>
            <a:satOff val="0"/>
            <a:lumOff val="0"/>
            <a:alphaOff val="0"/>
          </a:schemeClr>
        </a:solidFill>
        <a:ln w="19050" cap="flat" cmpd="sng" algn="ctr">
          <a:solidFill>
            <a:schemeClr val="accent3">
              <a:hueOff val="2058582"/>
              <a:satOff val="12356"/>
              <a:lumOff val="9413"/>
              <a:alphaOff val="0"/>
            </a:schemeClr>
          </a:solidFill>
          <a:prstDash val="solid"/>
          <a:miter lim="800000"/>
        </a:ln>
        <a:effectLst/>
      </dsp:spPr>
      <dsp:style>
        <a:lnRef idx="2">
          <a:scrgbClr r="0" g="0" b="0"/>
        </a:lnRef>
        <a:fillRef idx="1">
          <a:scrgbClr r="0" g="0" b="0"/>
        </a:fillRef>
        <a:effectRef idx="0">
          <a:scrgbClr r="0" g="0" b="0"/>
        </a:effectRef>
        <a:fontRef idx="minor"/>
      </dsp:style>
    </dsp:sp>
    <dsp:sp modelId="{D05768F0-C7A4-45A0-9C7B-110D48D2F9B0}">
      <dsp:nvSpPr>
        <dsp:cNvPr id="0" name=""/>
        <dsp:cNvSpPr/>
      </dsp:nvSpPr>
      <dsp:spPr>
        <a:xfrm>
          <a:off x="4293473" y="2500324"/>
          <a:ext cx="2258607" cy="576997"/>
        </a:xfrm>
        <a:prstGeom prst="chevron">
          <a:avLst>
            <a:gd name="adj" fmla="val 25000"/>
          </a:avLst>
        </a:prstGeom>
        <a:solidFill>
          <a:schemeClr val="accent3">
            <a:hueOff val="2058582"/>
            <a:satOff val="12356"/>
            <a:lumOff val="9413"/>
            <a:alphaOff val="0"/>
          </a:schemeClr>
        </a:solidFill>
        <a:ln w="19050" cap="flat" cmpd="sng" algn="ctr">
          <a:solidFill>
            <a:schemeClr val="accent3">
              <a:hueOff val="2058582"/>
              <a:satOff val="12356"/>
              <a:lumOff val="941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0" tIns="165100" rIns="82550" bIns="165100" numCol="1" spcCol="1270" anchor="ctr" anchorCtr="0">
          <a:noAutofit/>
        </a:bodyPr>
        <a:lstStyle/>
        <a:p>
          <a:pPr marL="0" lvl="0" indent="0" algn="ctr" defTabSz="577850">
            <a:lnSpc>
              <a:spcPct val="90000"/>
            </a:lnSpc>
            <a:spcBef>
              <a:spcPct val="0"/>
            </a:spcBef>
            <a:spcAft>
              <a:spcPct val="35000"/>
            </a:spcAft>
            <a:buNone/>
          </a:pPr>
          <a:r>
            <a:rPr lang="en-US" sz="1300" kern="1200" dirty="0"/>
            <a:t>Hybrid Investment –</a:t>
          </a:r>
        </a:p>
        <a:p>
          <a:pPr marL="0" lvl="0" indent="0" algn="ctr" defTabSz="577850">
            <a:lnSpc>
              <a:spcPct val="90000"/>
            </a:lnSpc>
            <a:spcBef>
              <a:spcPct val="0"/>
            </a:spcBef>
            <a:spcAft>
              <a:spcPct val="35000"/>
            </a:spcAft>
            <a:buNone/>
          </a:pPr>
          <a:r>
            <a:rPr lang="en-US" sz="1300" kern="1200" dirty="0"/>
            <a:t>state and private </a:t>
          </a:r>
        </a:p>
      </dsp:txBody>
      <dsp:txXfrm>
        <a:off x="4437722" y="2500324"/>
        <a:ext cx="1970109" cy="576997"/>
      </dsp:txXfrm>
    </dsp:sp>
    <dsp:sp modelId="{42DD1407-7644-4FC0-B31A-7A424F4735D3}">
      <dsp:nvSpPr>
        <dsp:cNvPr id="0" name=""/>
        <dsp:cNvSpPr/>
      </dsp:nvSpPr>
      <dsp:spPr>
        <a:xfrm>
          <a:off x="4474161" y="877743"/>
          <a:ext cx="1833989" cy="1101994"/>
        </a:xfrm>
        <a:prstGeom prst="rect">
          <a:avLst/>
        </a:prstGeom>
        <a:noFill/>
        <a:ln>
          <a:noFill/>
        </a:ln>
        <a:effectLst/>
      </dsp:spPr>
      <dsp:style>
        <a:lnRef idx="0">
          <a:scrgbClr r="0" g="0" b="0"/>
        </a:lnRef>
        <a:fillRef idx="0">
          <a:scrgbClr r="0" g="0" b="0"/>
        </a:fillRef>
        <a:effectRef idx="0">
          <a:scrgbClr r="0" g="0" b="0"/>
        </a:effectRef>
        <a:fontRef idx="minor"/>
      </dsp:style>
    </dsp:sp>
    <dsp:sp modelId="{40838CC3-2333-4119-BF32-A8E5E2D21B34}">
      <dsp:nvSpPr>
        <dsp:cNvPr id="0" name=""/>
        <dsp:cNvSpPr/>
      </dsp:nvSpPr>
      <dsp:spPr>
        <a:xfrm rot="5400000">
          <a:off x="5663997" y="1544483"/>
          <a:ext cx="1730993" cy="180688"/>
        </a:xfrm>
        <a:prstGeom prst="corner">
          <a:avLst>
            <a:gd name="adj1" fmla="val 1000"/>
            <a:gd name="adj2" fmla="val 1000"/>
          </a:avLst>
        </a:prstGeom>
        <a:solidFill>
          <a:schemeClr val="lt1">
            <a:hueOff val="0"/>
            <a:satOff val="0"/>
            <a:lumOff val="0"/>
            <a:alphaOff val="0"/>
          </a:schemeClr>
        </a:solidFill>
        <a:ln w="19050" cap="flat" cmpd="sng" algn="ctr">
          <a:solidFill>
            <a:schemeClr val="accent3">
              <a:hueOff val="3087872"/>
              <a:satOff val="18534"/>
              <a:lumOff val="14119"/>
              <a:alphaOff val="0"/>
            </a:schemeClr>
          </a:solidFill>
          <a:prstDash val="solid"/>
          <a:miter lim="800000"/>
        </a:ln>
        <a:effectLst/>
      </dsp:spPr>
      <dsp:style>
        <a:lnRef idx="2">
          <a:scrgbClr r="0" g="0" b="0"/>
        </a:lnRef>
        <a:fillRef idx="1">
          <a:scrgbClr r="0" g="0" b="0"/>
        </a:fillRef>
        <a:effectRef idx="0">
          <a:scrgbClr r="0" g="0" b="0"/>
        </a:effectRef>
        <a:fontRef idx="minor"/>
      </dsp:style>
    </dsp:sp>
    <dsp:sp modelId="{4560F3B0-5158-4EC0-AF35-1D3A04306AB9}">
      <dsp:nvSpPr>
        <dsp:cNvPr id="0" name=""/>
        <dsp:cNvSpPr/>
      </dsp:nvSpPr>
      <dsp:spPr>
        <a:xfrm>
          <a:off x="6439150" y="2500324"/>
          <a:ext cx="2258607" cy="576997"/>
        </a:xfrm>
        <a:prstGeom prst="chevron">
          <a:avLst>
            <a:gd name="adj" fmla="val 25000"/>
          </a:avLst>
        </a:prstGeom>
        <a:solidFill>
          <a:schemeClr val="accent3">
            <a:hueOff val="3087872"/>
            <a:satOff val="18534"/>
            <a:lumOff val="14119"/>
            <a:alphaOff val="0"/>
          </a:schemeClr>
        </a:solidFill>
        <a:ln w="19050" cap="flat" cmpd="sng" algn="ctr">
          <a:solidFill>
            <a:schemeClr val="accent3">
              <a:hueOff val="3087872"/>
              <a:satOff val="18534"/>
              <a:lumOff val="14119"/>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0" tIns="165100" rIns="82550" bIns="165100" numCol="1" spcCol="1270" anchor="ctr" anchorCtr="0">
          <a:noAutofit/>
        </a:bodyPr>
        <a:lstStyle/>
        <a:p>
          <a:pPr marL="0" lvl="0" indent="0" algn="ctr" defTabSz="577850">
            <a:lnSpc>
              <a:spcPct val="90000"/>
            </a:lnSpc>
            <a:spcBef>
              <a:spcPct val="0"/>
            </a:spcBef>
            <a:spcAft>
              <a:spcPct val="35000"/>
            </a:spcAft>
            <a:buNone/>
          </a:pPr>
          <a:r>
            <a:rPr lang="en-US" sz="1300" kern="1200" dirty="0"/>
            <a:t>Tech-enabled climate control - Closed loop sustainable  grow</a:t>
          </a:r>
        </a:p>
      </dsp:txBody>
      <dsp:txXfrm>
        <a:off x="6583399" y="2500324"/>
        <a:ext cx="1970109" cy="576997"/>
      </dsp:txXfrm>
    </dsp:sp>
    <dsp:sp modelId="{8C884462-00F0-4014-9EF7-EBDAEBDB0FB4}">
      <dsp:nvSpPr>
        <dsp:cNvPr id="0" name=""/>
        <dsp:cNvSpPr/>
      </dsp:nvSpPr>
      <dsp:spPr>
        <a:xfrm>
          <a:off x="6619839" y="877743"/>
          <a:ext cx="1833989" cy="1101994"/>
        </a:xfrm>
        <a:prstGeom prst="rect">
          <a:avLst/>
        </a:prstGeom>
        <a:noFill/>
        <a:ln>
          <a:noFill/>
        </a:ln>
        <a:effectLst/>
      </dsp:spPr>
      <dsp:style>
        <a:lnRef idx="0">
          <a:scrgbClr r="0" g="0" b="0"/>
        </a:lnRef>
        <a:fillRef idx="0">
          <a:scrgbClr r="0" g="0" b="0"/>
        </a:fillRef>
        <a:effectRef idx="0">
          <a:scrgbClr r="0" g="0" b="0"/>
        </a:effectRef>
        <a:fontRef idx="minor"/>
      </dsp:style>
    </dsp:sp>
    <dsp:sp modelId="{88B7E1DB-0A28-476B-A4CC-94F3F4CED26A}">
      <dsp:nvSpPr>
        <dsp:cNvPr id="0" name=""/>
        <dsp:cNvSpPr/>
      </dsp:nvSpPr>
      <dsp:spPr>
        <a:xfrm rot="5400000">
          <a:off x="7809675" y="1544483"/>
          <a:ext cx="1730993" cy="180688"/>
        </a:xfrm>
        <a:prstGeom prst="corner">
          <a:avLst>
            <a:gd name="adj1" fmla="val 1000"/>
            <a:gd name="adj2" fmla="val 1000"/>
          </a:avLst>
        </a:prstGeom>
        <a:solidFill>
          <a:schemeClr val="lt1">
            <a:hueOff val="0"/>
            <a:satOff val="0"/>
            <a:lumOff val="0"/>
            <a:alphaOff val="0"/>
          </a:schemeClr>
        </a:solidFill>
        <a:ln w="19050" cap="flat" cmpd="sng" algn="ctr">
          <a:solidFill>
            <a:schemeClr val="accent3">
              <a:hueOff val="4117163"/>
              <a:satOff val="24712"/>
              <a:lumOff val="18825"/>
              <a:alphaOff val="0"/>
            </a:schemeClr>
          </a:solidFill>
          <a:prstDash val="solid"/>
          <a:miter lim="800000"/>
        </a:ln>
        <a:effectLst/>
      </dsp:spPr>
      <dsp:style>
        <a:lnRef idx="2">
          <a:scrgbClr r="0" g="0" b="0"/>
        </a:lnRef>
        <a:fillRef idx="1">
          <a:scrgbClr r="0" g="0" b="0"/>
        </a:fillRef>
        <a:effectRef idx="0">
          <a:scrgbClr r="0" g="0" b="0"/>
        </a:effectRef>
        <a:fontRef idx="minor"/>
      </dsp:style>
    </dsp:sp>
    <dsp:sp modelId="{D7E589A3-A717-4DDC-93FA-45381A04E9E9}">
      <dsp:nvSpPr>
        <dsp:cNvPr id="0" name=""/>
        <dsp:cNvSpPr/>
      </dsp:nvSpPr>
      <dsp:spPr>
        <a:xfrm>
          <a:off x="8584827" y="2500324"/>
          <a:ext cx="2258607" cy="576997"/>
        </a:xfrm>
        <a:prstGeom prst="chevron">
          <a:avLst>
            <a:gd name="adj" fmla="val 25000"/>
          </a:avLst>
        </a:prstGeom>
        <a:solidFill>
          <a:schemeClr val="accent3">
            <a:hueOff val="4117163"/>
            <a:satOff val="24712"/>
            <a:lumOff val="18825"/>
            <a:alphaOff val="0"/>
          </a:schemeClr>
        </a:solidFill>
        <a:ln w="19050" cap="flat" cmpd="sng" algn="ctr">
          <a:solidFill>
            <a:schemeClr val="accent3">
              <a:hueOff val="4117163"/>
              <a:satOff val="24712"/>
              <a:lumOff val="1882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0" tIns="165100" rIns="82550" bIns="165100" numCol="1" spcCol="1270" anchor="ctr" anchorCtr="0">
          <a:noAutofit/>
        </a:bodyPr>
        <a:lstStyle/>
        <a:p>
          <a:pPr marL="0" lvl="0" indent="0" algn="ctr" defTabSz="577850">
            <a:lnSpc>
              <a:spcPct val="90000"/>
            </a:lnSpc>
            <a:spcBef>
              <a:spcPct val="0"/>
            </a:spcBef>
            <a:spcAft>
              <a:spcPct val="35000"/>
            </a:spcAft>
            <a:buNone/>
          </a:pPr>
          <a:r>
            <a:rPr lang="en-US" sz="1300" kern="1200" dirty="0"/>
            <a:t>Scalable &amp; repeatable </a:t>
          </a:r>
        </a:p>
      </dsp:txBody>
      <dsp:txXfrm>
        <a:off x="8729076" y="2500324"/>
        <a:ext cx="1970109" cy="576997"/>
      </dsp:txXfrm>
    </dsp:sp>
    <dsp:sp modelId="{DA53B6F4-09A2-48E3-AD01-A0BE2CEF4437}">
      <dsp:nvSpPr>
        <dsp:cNvPr id="0" name=""/>
        <dsp:cNvSpPr/>
      </dsp:nvSpPr>
      <dsp:spPr>
        <a:xfrm>
          <a:off x="8765516" y="877743"/>
          <a:ext cx="1833989" cy="1101994"/>
        </a:xfrm>
        <a:prstGeom prst="rect">
          <a:avLst/>
        </a:prstGeom>
        <a:noFill/>
        <a:ln>
          <a:noFill/>
        </a:ln>
        <a:effectLst/>
      </dsp:spPr>
      <dsp:style>
        <a:lnRef idx="0">
          <a:scrgbClr r="0" g="0" b="0"/>
        </a:lnRef>
        <a:fillRef idx="0">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77B9603-0BAB-45C6-9834-FCF70D6ACF8E}">
      <dsp:nvSpPr>
        <dsp:cNvPr id="0" name=""/>
        <dsp:cNvSpPr/>
      </dsp:nvSpPr>
      <dsp:spPr>
        <a:xfrm>
          <a:off x="4724" y="0"/>
          <a:ext cx="5411253" cy="5365261"/>
        </a:xfrm>
        <a:prstGeom prst="roundRect">
          <a:avLst>
            <a:gd name="adj" fmla="val 10000"/>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t" anchorCtr="1">
          <a:noAutofit/>
        </a:bodyPr>
        <a:lstStyle/>
        <a:p>
          <a:pPr marL="0" lvl="0" indent="0" algn="l" defTabSz="666750">
            <a:lnSpc>
              <a:spcPct val="90000"/>
            </a:lnSpc>
            <a:spcBef>
              <a:spcPct val="0"/>
            </a:spcBef>
            <a:spcAft>
              <a:spcPct val="35000"/>
            </a:spcAft>
            <a:buNone/>
          </a:pPr>
          <a:r>
            <a:rPr lang="en-US" sz="1500" kern="1200" dirty="0"/>
            <a:t>Tanya Thornton  | </a:t>
          </a:r>
          <a:r>
            <a:rPr lang="en-US" sz="1500" b="1" kern="1200" dirty="0"/>
            <a:t>Strategic Operator | Efficiency, Scale &amp; Change Management Leader</a:t>
          </a:r>
          <a:endParaRPr lang="en-US" sz="1500" kern="1200" dirty="0"/>
        </a:p>
        <a:p>
          <a:pPr marL="114300" lvl="1" indent="-114300" algn="l" defTabSz="666750">
            <a:lnSpc>
              <a:spcPct val="90000"/>
            </a:lnSpc>
            <a:spcBef>
              <a:spcPct val="0"/>
            </a:spcBef>
            <a:spcAft>
              <a:spcPct val="15000"/>
            </a:spcAft>
            <a:buNone/>
          </a:pPr>
          <a:endParaRPr lang="en-US" sz="1500" kern="1200" dirty="0"/>
        </a:p>
        <a:p>
          <a:pPr marL="114300" lvl="1" indent="-114300" algn="l" defTabSz="666750">
            <a:lnSpc>
              <a:spcPct val="90000"/>
            </a:lnSpc>
            <a:spcBef>
              <a:spcPct val="0"/>
            </a:spcBef>
            <a:spcAft>
              <a:spcPct val="15000"/>
            </a:spcAft>
            <a:buNone/>
          </a:pPr>
          <a:r>
            <a:rPr lang="en-US" sz="1500" kern="1200" dirty="0"/>
            <a:t>   Tanya brings 30+ years in business experience across the energy and tech industries, including 24 years at Microsoft in global tech engineering and operations, scaling multi-billion-dollar platforms like Azure and Microsoft 365. She specializes in aligning people, process, and technology to build efficient, scalable, high-impact systems. </a:t>
          </a:r>
        </a:p>
        <a:p>
          <a:pPr marL="57150" lvl="1" indent="-57150" algn="l" defTabSz="488950">
            <a:lnSpc>
              <a:spcPct val="90000"/>
            </a:lnSpc>
            <a:spcBef>
              <a:spcPct val="0"/>
            </a:spcBef>
            <a:spcAft>
              <a:spcPct val="15000"/>
            </a:spcAft>
            <a:buNone/>
          </a:pPr>
          <a:endParaRPr lang="en-US" sz="1100" kern="1200" dirty="0"/>
        </a:p>
        <a:p>
          <a:pPr marL="114300" lvl="1" indent="-114300" algn="l" defTabSz="666750">
            <a:lnSpc>
              <a:spcPct val="90000"/>
            </a:lnSpc>
            <a:spcBef>
              <a:spcPct val="0"/>
            </a:spcBef>
            <a:spcAft>
              <a:spcPct val="15000"/>
            </a:spcAft>
            <a:buNone/>
          </a:pPr>
          <a:r>
            <a:rPr lang="en-US" sz="1500" kern="1200" dirty="0"/>
            <a:t>  Tanya holds an MSc in Geology and a graduate program in Sustainability from MIT.</a:t>
          </a:r>
        </a:p>
      </dsp:txBody>
      <dsp:txXfrm>
        <a:off x="4724" y="2146104"/>
        <a:ext cx="5411253" cy="2146104"/>
      </dsp:txXfrm>
    </dsp:sp>
    <dsp:sp modelId="{841A442F-3A52-4316-AEAE-E50412C61697}">
      <dsp:nvSpPr>
        <dsp:cNvPr id="0" name=""/>
        <dsp:cNvSpPr/>
      </dsp:nvSpPr>
      <dsp:spPr>
        <a:xfrm>
          <a:off x="1817034" y="321915"/>
          <a:ext cx="1786631" cy="1786631"/>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39000" r="-39000"/>
          </a:stretch>
        </a:blipFill>
        <a:ln w="1905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6D132BD-405D-4C0C-966E-D6E228B5217E}">
      <dsp:nvSpPr>
        <dsp:cNvPr id="0" name=""/>
        <dsp:cNvSpPr/>
      </dsp:nvSpPr>
      <dsp:spPr>
        <a:xfrm>
          <a:off x="5578314" y="0"/>
          <a:ext cx="5411253" cy="5365261"/>
        </a:xfrm>
        <a:prstGeom prst="roundRect">
          <a:avLst>
            <a:gd name="adj" fmla="val 10000"/>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t" anchorCtr="1">
          <a:noAutofit/>
        </a:bodyPr>
        <a:lstStyle/>
        <a:p>
          <a:pPr marL="0" lvl="0" indent="0" algn="l" defTabSz="666750">
            <a:lnSpc>
              <a:spcPct val="90000"/>
            </a:lnSpc>
            <a:spcBef>
              <a:spcPct val="0"/>
            </a:spcBef>
            <a:spcAft>
              <a:spcPct val="35000"/>
            </a:spcAft>
            <a:buNone/>
          </a:pPr>
          <a:r>
            <a:rPr lang="en-US" sz="1500" kern="1200" dirty="0"/>
            <a:t>Meagan Gleason  | </a:t>
          </a:r>
          <a:r>
            <a:rPr lang="en-US" sz="1500" b="1" kern="1200" dirty="0"/>
            <a:t>Strategy, Product Innovation &amp; Development Leader</a:t>
          </a:r>
          <a:br>
            <a:rPr lang="en-US" sz="1500" kern="1200" dirty="0"/>
          </a:br>
          <a:endParaRPr lang="en-US" sz="1500" kern="1200" dirty="0"/>
        </a:p>
        <a:p>
          <a:pPr marL="114300" lvl="1" indent="-114300" algn="l" defTabSz="666750">
            <a:lnSpc>
              <a:spcPct val="90000"/>
            </a:lnSpc>
            <a:spcBef>
              <a:spcPct val="0"/>
            </a:spcBef>
            <a:spcAft>
              <a:spcPct val="15000"/>
            </a:spcAft>
            <a:buNone/>
          </a:pPr>
          <a:r>
            <a:rPr lang="en-US" sz="1500" kern="1200" dirty="0"/>
            <a:t>  Meagan is a mission-driven entrepreneur with 30+ years in business strategy &amp; product innovation.  She’s launched and scaled ventures across startups, nonprofits, and Fortune 500s, blending data, design, and impact. </a:t>
          </a:r>
        </a:p>
        <a:p>
          <a:pPr marL="114300" lvl="1" indent="-114300" algn="l" defTabSz="666750">
            <a:lnSpc>
              <a:spcPct val="90000"/>
            </a:lnSpc>
            <a:spcBef>
              <a:spcPct val="0"/>
            </a:spcBef>
            <a:spcAft>
              <a:spcPct val="15000"/>
            </a:spcAft>
            <a:buNone/>
          </a:pPr>
          <a:endParaRPr lang="en-US" sz="1500" kern="1200" dirty="0"/>
        </a:p>
        <a:p>
          <a:pPr marL="114300" lvl="1" indent="-114300" algn="l" defTabSz="666750">
            <a:lnSpc>
              <a:spcPct val="90000"/>
            </a:lnSpc>
            <a:spcBef>
              <a:spcPct val="0"/>
            </a:spcBef>
            <a:spcAft>
              <a:spcPct val="15000"/>
            </a:spcAft>
            <a:buNone/>
          </a:pPr>
          <a:r>
            <a:rPr lang="en-US" sz="1500" kern="1200" dirty="0"/>
            <a:t>   Meagan holds a BA in Political Science and a graduate program in Sustainability from MIT.</a:t>
          </a:r>
        </a:p>
        <a:p>
          <a:pPr marL="114300" lvl="1" indent="-114300" algn="l" defTabSz="666750">
            <a:lnSpc>
              <a:spcPct val="90000"/>
            </a:lnSpc>
            <a:spcBef>
              <a:spcPct val="0"/>
            </a:spcBef>
            <a:spcAft>
              <a:spcPct val="15000"/>
            </a:spcAft>
            <a:buNone/>
          </a:pPr>
          <a:br>
            <a:rPr lang="en-US" sz="1500" kern="1200" dirty="0"/>
          </a:br>
          <a:endParaRPr lang="en-US" sz="1500" kern="1200" dirty="0"/>
        </a:p>
        <a:p>
          <a:pPr marL="114300" lvl="1" indent="-114300" algn="l" defTabSz="666750">
            <a:lnSpc>
              <a:spcPct val="90000"/>
            </a:lnSpc>
            <a:spcBef>
              <a:spcPct val="0"/>
            </a:spcBef>
            <a:spcAft>
              <a:spcPct val="15000"/>
            </a:spcAft>
            <a:buNone/>
          </a:pPr>
          <a:endParaRPr lang="en-US" sz="1500" kern="1200" dirty="0"/>
        </a:p>
      </dsp:txBody>
      <dsp:txXfrm>
        <a:off x="5578314" y="2146104"/>
        <a:ext cx="5411253" cy="2146104"/>
      </dsp:txXfrm>
    </dsp:sp>
    <dsp:sp modelId="{BC81640B-4F83-4E23-B46B-AA6997699585}">
      <dsp:nvSpPr>
        <dsp:cNvPr id="0" name=""/>
        <dsp:cNvSpPr/>
      </dsp:nvSpPr>
      <dsp:spPr>
        <a:xfrm>
          <a:off x="7390625" y="321915"/>
          <a:ext cx="1786631" cy="1786631"/>
        </a:xfrm>
        <a:prstGeom prst="ellipse">
          <a:avLst/>
        </a:prstGeom>
        <a:blipFill>
          <a:blip xmlns:r="http://schemas.openxmlformats.org/officeDocument/2006/relationships" r:embed="rId2"/>
          <a:srcRect/>
          <a:stretch>
            <a:fillRect/>
          </a:stretch>
        </a:blipFill>
        <a:ln w="1905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5FE867C-447C-4D2D-9108-42BA81CEC25A}">
      <dsp:nvSpPr>
        <dsp:cNvPr id="0" name=""/>
        <dsp:cNvSpPr/>
      </dsp:nvSpPr>
      <dsp:spPr>
        <a:xfrm flipH="1">
          <a:off x="5314473" y="4829767"/>
          <a:ext cx="287461" cy="471107"/>
        </a:xfrm>
        <a:prstGeom prst="leftRightArrow">
          <a:avLst/>
        </a:prstGeom>
        <a:solidFill>
          <a:schemeClr val="accent1">
            <a:tint val="60000"/>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3E36322-76FC-416A-83ED-A112B24AE44E}">
      <dsp:nvSpPr>
        <dsp:cNvPr id="0" name=""/>
        <dsp:cNvSpPr/>
      </dsp:nvSpPr>
      <dsp:spPr>
        <a:xfrm>
          <a:off x="0" y="190685"/>
          <a:ext cx="8086970" cy="1310400"/>
        </a:xfrm>
        <a:prstGeom prst="rect">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627639" tIns="333248" rIns="627639"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dirty="0"/>
            <a:t>Minimal asset ownership until first crop success</a:t>
          </a:r>
        </a:p>
        <a:p>
          <a:pPr marL="171450" lvl="1" indent="-171450" algn="l" defTabSz="800100">
            <a:lnSpc>
              <a:spcPct val="90000"/>
            </a:lnSpc>
            <a:spcBef>
              <a:spcPct val="0"/>
            </a:spcBef>
            <a:spcAft>
              <a:spcPct val="15000"/>
            </a:spcAft>
            <a:buChar char="•"/>
          </a:pPr>
          <a:r>
            <a:rPr lang="en-US" sz="1800" kern="1200" dirty="0"/>
            <a:t>Leverage partnerships for infrastructure, processing &amp; services</a:t>
          </a:r>
        </a:p>
        <a:p>
          <a:pPr marL="171450" lvl="1" indent="-171450" algn="l" defTabSz="800100">
            <a:lnSpc>
              <a:spcPct val="90000"/>
            </a:lnSpc>
            <a:spcBef>
              <a:spcPct val="0"/>
            </a:spcBef>
            <a:spcAft>
              <a:spcPct val="15000"/>
            </a:spcAft>
            <a:buChar char="•"/>
          </a:pPr>
          <a:r>
            <a:rPr lang="en-US" sz="1800" kern="1200" dirty="0"/>
            <a:t>Capital-efficient, mission-aligned model</a:t>
          </a:r>
        </a:p>
      </dsp:txBody>
      <dsp:txXfrm>
        <a:off x="0" y="190685"/>
        <a:ext cx="8086970" cy="1310400"/>
      </dsp:txXfrm>
    </dsp:sp>
    <dsp:sp modelId="{36F57913-7DED-43D3-8B45-1ACDBA2DB410}">
      <dsp:nvSpPr>
        <dsp:cNvPr id="0" name=""/>
        <dsp:cNvSpPr/>
      </dsp:nvSpPr>
      <dsp:spPr>
        <a:xfrm>
          <a:off x="404348" y="10988"/>
          <a:ext cx="5660879" cy="472320"/>
        </a:xfrm>
        <a:prstGeom prst="round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13968" tIns="0" rIns="213968" bIns="0" numCol="1" spcCol="1270" anchor="ctr" anchorCtr="0">
          <a:noAutofit/>
        </a:bodyPr>
        <a:lstStyle/>
        <a:p>
          <a:pPr marL="0" lvl="0" indent="0" algn="l" defTabSz="800100">
            <a:lnSpc>
              <a:spcPct val="90000"/>
            </a:lnSpc>
            <a:spcBef>
              <a:spcPct val="0"/>
            </a:spcBef>
            <a:spcAft>
              <a:spcPct val="35000"/>
            </a:spcAft>
            <a:buNone/>
          </a:pPr>
          <a:r>
            <a:rPr lang="en-US" sz="1800" b="1" kern="1200" dirty="0"/>
            <a:t>Operate Lean, Stay Sustainable</a:t>
          </a:r>
          <a:endParaRPr lang="en-US" sz="1800" kern="1200" dirty="0"/>
        </a:p>
      </dsp:txBody>
      <dsp:txXfrm>
        <a:off x="427405" y="34045"/>
        <a:ext cx="5614765" cy="426206"/>
      </dsp:txXfrm>
    </dsp:sp>
    <dsp:sp modelId="{5295B7F7-B940-4B6B-8AD5-2894B6E1A0E0}">
      <dsp:nvSpPr>
        <dsp:cNvPr id="0" name=""/>
        <dsp:cNvSpPr/>
      </dsp:nvSpPr>
      <dsp:spPr>
        <a:xfrm>
          <a:off x="0" y="1856661"/>
          <a:ext cx="8086970" cy="1310400"/>
        </a:xfrm>
        <a:prstGeom prst="rect">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627639" tIns="333248" rIns="627639"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dirty="0"/>
            <a:t>Early partnerships with sustainability-minded growers &amp; processors</a:t>
          </a:r>
        </a:p>
        <a:p>
          <a:pPr marL="171450" lvl="1" indent="-171450" algn="l" defTabSz="800100">
            <a:lnSpc>
              <a:spcPct val="90000"/>
            </a:lnSpc>
            <a:spcBef>
              <a:spcPct val="0"/>
            </a:spcBef>
            <a:spcAft>
              <a:spcPct val="15000"/>
            </a:spcAft>
            <a:buChar char="•"/>
          </a:pPr>
          <a:r>
            <a:rPr lang="en-US" sz="1800" kern="1200" dirty="0"/>
            <a:t>Build customer base while generating cash flow</a:t>
          </a:r>
        </a:p>
        <a:p>
          <a:pPr marL="171450" lvl="1" indent="-171450" algn="l" defTabSz="800100">
            <a:lnSpc>
              <a:spcPct val="90000"/>
            </a:lnSpc>
            <a:spcBef>
              <a:spcPct val="0"/>
            </a:spcBef>
            <a:spcAft>
              <a:spcPct val="15000"/>
            </a:spcAft>
            <a:buChar char="•"/>
          </a:pPr>
          <a:r>
            <a:rPr lang="en-US" sz="1800" kern="1200" dirty="0"/>
            <a:t>3 revenue streams = faster path to value, lower risk</a:t>
          </a:r>
        </a:p>
      </dsp:txBody>
      <dsp:txXfrm>
        <a:off x="0" y="1856661"/>
        <a:ext cx="8086970" cy="1310400"/>
      </dsp:txXfrm>
    </dsp:sp>
    <dsp:sp modelId="{1745A5BF-5B5F-49E5-A2F0-9CBC0FA23959}">
      <dsp:nvSpPr>
        <dsp:cNvPr id="0" name=""/>
        <dsp:cNvSpPr/>
      </dsp:nvSpPr>
      <dsp:spPr>
        <a:xfrm>
          <a:off x="404348" y="1643948"/>
          <a:ext cx="5660879" cy="472320"/>
        </a:xfrm>
        <a:prstGeom prst="round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13968" tIns="0" rIns="213968" bIns="0" numCol="1" spcCol="1270" anchor="ctr" anchorCtr="0">
          <a:noAutofit/>
        </a:bodyPr>
        <a:lstStyle/>
        <a:p>
          <a:pPr marL="0" lvl="0" indent="0" algn="l" defTabSz="800100">
            <a:lnSpc>
              <a:spcPct val="90000"/>
            </a:lnSpc>
            <a:spcBef>
              <a:spcPct val="0"/>
            </a:spcBef>
            <a:spcAft>
              <a:spcPct val="35000"/>
            </a:spcAft>
            <a:buNone/>
          </a:pPr>
          <a:r>
            <a:rPr lang="en-US" sz="1800" b="1" kern="1200"/>
            <a:t>Crawl, Walk, Run</a:t>
          </a:r>
          <a:endParaRPr lang="en-US" sz="1800" kern="1200"/>
        </a:p>
      </dsp:txBody>
      <dsp:txXfrm>
        <a:off x="427405" y="1667005"/>
        <a:ext cx="5614765" cy="426206"/>
      </dsp:txXfrm>
    </dsp:sp>
    <dsp:sp modelId="{EB3EE857-B71A-4DDB-BEA8-A71A61A7C930}">
      <dsp:nvSpPr>
        <dsp:cNvPr id="0" name=""/>
        <dsp:cNvSpPr/>
      </dsp:nvSpPr>
      <dsp:spPr>
        <a:xfrm>
          <a:off x="0" y="3513068"/>
          <a:ext cx="8086970" cy="1310400"/>
        </a:xfrm>
        <a:prstGeom prst="rect">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627639" tIns="333248" rIns="627639"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a:t>Nail data-driven grow &amp; process protocols</a:t>
          </a:r>
        </a:p>
        <a:p>
          <a:pPr marL="171450" lvl="1" indent="-171450" algn="l" defTabSz="800100">
            <a:lnSpc>
              <a:spcPct val="90000"/>
            </a:lnSpc>
            <a:spcBef>
              <a:spcPct val="0"/>
            </a:spcBef>
            <a:spcAft>
              <a:spcPct val="15000"/>
            </a:spcAft>
            <a:buChar char="•"/>
          </a:pPr>
          <a:r>
            <a:rPr lang="en-US" sz="1800" kern="1200" dirty="0"/>
            <a:t>Lock in operational blueprint</a:t>
          </a:r>
        </a:p>
        <a:p>
          <a:pPr marL="171450" lvl="1" indent="-171450" algn="l" defTabSz="800100">
            <a:lnSpc>
              <a:spcPct val="90000"/>
            </a:lnSpc>
            <a:spcBef>
              <a:spcPct val="0"/>
            </a:spcBef>
            <a:spcAft>
              <a:spcPct val="15000"/>
            </a:spcAft>
            <a:buChar char="•"/>
          </a:pPr>
          <a:r>
            <a:rPr lang="en-US" sz="1800" kern="1200" dirty="0"/>
            <a:t>Scale what’s proven to work</a:t>
          </a:r>
        </a:p>
      </dsp:txBody>
      <dsp:txXfrm>
        <a:off x="0" y="3513068"/>
        <a:ext cx="8086970" cy="1310400"/>
      </dsp:txXfrm>
    </dsp:sp>
    <dsp:sp modelId="{268DC4D9-2AFB-4388-B6CE-48D134DCDC50}">
      <dsp:nvSpPr>
        <dsp:cNvPr id="0" name=""/>
        <dsp:cNvSpPr/>
      </dsp:nvSpPr>
      <dsp:spPr>
        <a:xfrm>
          <a:off x="404348" y="3276908"/>
          <a:ext cx="5660879" cy="472320"/>
        </a:xfrm>
        <a:prstGeom prst="round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13968" tIns="0" rIns="213968" bIns="0" numCol="1" spcCol="1270" anchor="ctr" anchorCtr="0">
          <a:noAutofit/>
        </a:bodyPr>
        <a:lstStyle/>
        <a:p>
          <a:pPr marL="0" lvl="0" indent="0" algn="l" defTabSz="800100">
            <a:lnSpc>
              <a:spcPct val="90000"/>
            </a:lnSpc>
            <a:spcBef>
              <a:spcPct val="0"/>
            </a:spcBef>
            <a:spcAft>
              <a:spcPct val="35000"/>
            </a:spcAft>
            <a:buNone/>
          </a:pPr>
          <a:r>
            <a:rPr lang="en-US" sz="1800" b="1" kern="1200"/>
            <a:t>Data-Proven Blueprint → Scale</a:t>
          </a:r>
          <a:endParaRPr lang="en-US" sz="1800" kern="1200"/>
        </a:p>
      </dsp:txBody>
      <dsp:txXfrm>
        <a:off x="427405" y="3299965"/>
        <a:ext cx="5614765" cy="42620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097E18-9C95-4FAF-9369-6C77EE99C549}">
      <dsp:nvSpPr>
        <dsp:cNvPr id="0" name=""/>
        <dsp:cNvSpPr/>
      </dsp:nvSpPr>
      <dsp:spPr>
        <a:xfrm>
          <a:off x="1101634" y="583255"/>
          <a:ext cx="1323440" cy="132344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4948CF3-2B9C-4D44-9418-C1DCD929572B}">
      <dsp:nvSpPr>
        <dsp:cNvPr id="0" name=""/>
        <dsp:cNvSpPr/>
      </dsp:nvSpPr>
      <dsp:spPr>
        <a:xfrm>
          <a:off x="245059" y="2339265"/>
          <a:ext cx="3036589" cy="12486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100000"/>
            </a:lnSpc>
            <a:spcBef>
              <a:spcPct val="0"/>
            </a:spcBef>
            <a:spcAft>
              <a:spcPct val="35000"/>
            </a:spcAft>
            <a:buNone/>
          </a:pPr>
          <a:r>
            <a:rPr lang="en-US" sz="1100" kern="1200"/>
            <a:t>Vanilla Vida has a proven playbook in tech-driven vanilla farming within greenhouse environments.</a:t>
          </a:r>
        </a:p>
        <a:p>
          <a:pPr marL="0" lvl="0" indent="0" algn="l" defTabSz="488950">
            <a:lnSpc>
              <a:spcPct val="100000"/>
            </a:lnSpc>
            <a:spcBef>
              <a:spcPct val="0"/>
            </a:spcBef>
            <a:spcAft>
              <a:spcPct val="35000"/>
            </a:spcAft>
            <a:buNone/>
          </a:pPr>
          <a:r>
            <a:rPr lang="en-US" sz="1100" kern="1200"/>
            <a:t>Terra35 offers direct access to US market buyers, state and federal grants, local investors, and regional expertise — the ideal bridge to bring this model stateside.</a:t>
          </a:r>
        </a:p>
      </dsp:txBody>
      <dsp:txXfrm>
        <a:off x="245059" y="2339265"/>
        <a:ext cx="3036589" cy="1248632"/>
      </dsp:txXfrm>
    </dsp:sp>
    <dsp:sp modelId="{0E320FC0-2429-4B97-A64F-BC4D1D751F2E}">
      <dsp:nvSpPr>
        <dsp:cNvPr id="0" name=""/>
        <dsp:cNvSpPr/>
      </dsp:nvSpPr>
      <dsp:spPr>
        <a:xfrm>
          <a:off x="4849999" y="589654"/>
          <a:ext cx="1323440" cy="132344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3942887-6817-486B-9AB5-82787E05466E}">
      <dsp:nvSpPr>
        <dsp:cNvPr id="0" name=""/>
        <dsp:cNvSpPr/>
      </dsp:nvSpPr>
      <dsp:spPr>
        <a:xfrm>
          <a:off x="3944369" y="2371411"/>
          <a:ext cx="3430798" cy="12230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100000"/>
            </a:lnSpc>
            <a:spcBef>
              <a:spcPct val="0"/>
            </a:spcBef>
            <a:spcAft>
              <a:spcPct val="35000"/>
            </a:spcAft>
            <a:buNone/>
          </a:pPr>
          <a:r>
            <a:rPr lang="en-US" sz="1100" kern="1200"/>
            <a:t>Terra35 brings expertise in sustainable systems management, operational efficiency, data-driven tech solutions, and product development.</a:t>
          </a:r>
        </a:p>
        <a:p>
          <a:pPr marL="0" lvl="0" indent="0" algn="l" defTabSz="488950">
            <a:lnSpc>
              <a:spcPct val="100000"/>
            </a:lnSpc>
            <a:spcBef>
              <a:spcPct val="0"/>
            </a:spcBef>
            <a:spcAft>
              <a:spcPct val="35000"/>
            </a:spcAft>
            <a:buNone/>
          </a:pPr>
          <a:r>
            <a:rPr lang="en-US" sz="1100" kern="1200"/>
            <a:t>Our vision to localize high-value crops presents a compelling opportunity to partner in establishing a fully US-based operation for precision growing, curing, and flavor optimization.</a:t>
          </a:r>
        </a:p>
      </dsp:txBody>
      <dsp:txXfrm>
        <a:off x="3944369" y="2371411"/>
        <a:ext cx="3430798" cy="1223035"/>
      </dsp:txXfrm>
    </dsp:sp>
    <dsp:sp modelId="{2152CAE2-75EA-4684-9E40-E01678FEA4DD}">
      <dsp:nvSpPr>
        <dsp:cNvPr id="0" name=""/>
        <dsp:cNvSpPr/>
      </dsp:nvSpPr>
      <dsp:spPr>
        <a:xfrm>
          <a:off x="8550559" y="583255"/>
          <a:ext cx="1323440" cy="132344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0B14C93-515A-4009-B1CE-FA799677BD83}">
      <dsp:nvSpPr>
        <dsp:cNvPr id="0" name=""/>
        <dsp:cNvSpPr/>
      </dsp:nvSpPr>
      <dsp:spPr>
        <a:xfrm>
          <a:off x="7811830" y="2360916"/>
          <a:ext cx="2800899" cy="12486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100000"/>
            </a:lnSpc>
            <a:spcBef>
              <a:spcPct val="0"/>
            </a:spcBef>
            <a:spcAft>
              <a:spcPct val="35000"/>
            </a:spcAft>
            <a:buNone/>
          </a:pPr>
          <a:r>
            <a:rPr lang="en-US" sz="1100" kern="1200"/>
            <a:t>Together, we can unlock a new standard for U.S.-grown vanilla—clean, resilient and market-ready.</a:t>
          </a:r>
        </a:p>
      </dsp:txBody>
      <dsp:txXfrm>
        <a:off x="7811830" y="2360916"/>
        <a:ext cx="2800899" cy="124863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4FCBC0-AFA2-4D28-B429-B3BD4877F8AA}">
      <dsp:nvSpPr>
        <dsp:cNvPr id="0" name=""/>
        <dsp:cNvSpPr/>
      </dsp:nvSpPr>
      <dsp:spPr>
        <a:xfrm>
          <a:off x="0" y="184703"/>
          <a:ext cx="11324102" cy="55411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DAEAF80-B034-46F5-AA91-13696EEE5CAF}">
      <dsp:nvSpPr>
        <dsp:cNvPr id="0" name=""/>
        <dsp:cNvSpPr/>
      </dsp:nvSpPr>
      <dsp:spPr>
        <a:xfrm>
          <a:off x="167618" y="309378"/>
          <a:ext cx="304760" cy="304760"/>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0FD20FC-F893-49A7-9830-533B9A09BF19}">
      <dsp:nvSpPr>
        <dsp:cNvPr id="0" name=""/>
        <dsp:cNvSpPr/>
      </dsp:nvSpPr>
      <dsp:spPr>
        <a:xfrm>
          <a:off x="639997" y="184703"/>
          <a:ext cx="10684104" cy="5541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8643" tIns="58643" rIns="58643" bIns="58643" numCol="1" spcCol="1270" anchor="ctr" anchorCtr="0">
          <a:noAutofit/>
        </a:bodyPr>
        <a:lstStyle/>
        <a:p>
          <a:pPr marL="0" lvl="0" indent="0" algn="l" defTabSz="622300">
            <a:lnSpc>
              <a:spcPct val="100000"/>
            </a:lnSpc>
            <a:spcBef>
              <a:spcPct val="0"/>
            </a:spcBef>
            <a:spcAft>
              <a:spcPct val="35000"/>
            </a:spcAft>
            <a:buNone/>
          </a:pPr>
          <a:r>
            <a:rPr lang="en-US" sz="1400" kern="1200"/>
            <a:t>Using equipment like the </a:t>
          </a:r>
          <a:r>
            <a:rPr lang="en-US" sz="1400" b="1" kern="1200"/>
            <a:t>King Son Vanilla Curing Chamber </a:t>
          </a:r>
          <a:r>
            <a:rPr lang="en-US" sz="1400" kern="1200"/>
            <a:t>can streamline and shorten curing time by providing controlled environments for each stage. It also eliminates issues such as unstable quality, variations and mold formation which can occur with manual processing.*</a:t>
          </a:r>
        </a:p>
      </dsp:txBody>
      <dsp:txXfrm>
        <a:off x="639997" y="184703"/>
        <a:ext cx="10684104" cy="554110"/>
      </dsp:txXfrm>
    </dsp:sp>
    <dsp:sp modelId="{9C0CB415-DEF6-4048-844D-06E9FA1C90AD}">
      <dsp:nvSpPr>
        <dsp:cNvPr id="0" name=""/>
        <dsp:cNvSpPr/>
      </dsp:nvSpPr>
      <dsp:spPr>
        <a:xfrm>
          <a:off x="0" y="858621"/>
          <a:ext cx="11324102" cy="55411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764A7F0-698C-4B62-85A7-D6C41BD74496}">
      <dsp:nvSpPr>
        <dsp:cNvPr id="0" name=""/>
        <dsp:cNvSpPr/>
      </dsp:nvSpPr>
      <dsp:spPr>
        <a:xfrm>
          <a:off x="167618" y="983296"/>
          <a:ext cx="304760" cy="304760"/>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30EBFE7-E73B-4E30-8F6E-D1885A3E9132}">
      <dsp:nvSpPr>
        <dsp:cNvPr id="0" name=""/>
        <dsp:cNvSpPr/>
      </dsp:nvSpPr>
      <dsp:spPr>
        <a:xfrm>
          <a:off x="639997" y="858621"/>
          <a:ext cx="10684104" cy="5541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8643" tIns="58643" rIns="58643" bIns="58643" numCol="1" spcCol="1270" anchor="ctr" anchorCtr="0">
          <a:noAutofit/>
        </a:bodyPr>
        <a:lstStyle/>
        <a:p>
          <a:pPr marL="0" lvl="0" indent="0" algn="l" defTabSz="622300">
            <a:lnSpc>
              <a:spcPct val="100000"/>
            </a:lnSpc>
            <a:spcBef>
              <a:spcPct val="0"/>
            </a:spcBef>
            <a:spcAft>
              <a:spcPct val="35000"/>
            </a:spcAft>
            <a:buNone/>
          </a:pPr>
          <a:r>
            <a:rPr lang="en-US" sz="1400" kern="1200"/>
            <a:t>Industrial dryers are used primarily for the drying phase of vanilla curing. </a:t>
          </a:r>
          <a:r>
            <a:rPr lang="en-US" sz="1400" b="1" kern="1200"/>
            <a:t>Zhucheng Tianshun Machinery Co., Ltd. </a:t>
          </a:r>
          <a:r>
            <a:rPr lang="en-US" sz="1400" kern="1200"/>
            <a:t>offers industrial hot air tray dryers that are suitable.**</a:t>
          </a:r>
        </a:p>
      </dsp:txBody>
      <dsp:txXfrm>
        <a:off x="639997" y="858621"/>
        <a:ext cx="10684104" cy="554110"/>
      </dsp:txXfrm>
    </dsp:sp>
  </dsp:spTree>
</dsp:drawing>
</file>

<file path=ppt/diagrams/layout1.xml><?xml version="1.0" encoding="utf-8"?>
<dgm:layoutDef xmlns:dgm="http://schemas.openxmlformats.org/drawingml/2006/diagram" xmlns:a="http://schemas.openxmlformats.org/drawingml/2006/main" uniqueId="urn:microsoft.com/office/officeart/2016/7/layout/AccentHomeChevronProcess">
  <dgm:title val="Accent Home Chevron Process"/>
  <dgm:desc val="Use to show a progression; a timeline; sequential steps in a task, process, or workflow; or to emphasize movement or direction. Level 1 text appears inside an chevron shape, except the first shape which comes in a home shape, while Level 2 text appears above the invisible rectangle shapes."/>
  <dgm:catLst>
    <dgm:cat type="process" pri="500"/>
    <dgm:cat type="timeline"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contrsBasedOnsibTransCount">
      <dgm:if name="oneSibTrans" axis="ch" ptType="sibTrans" func="cnt" op="equ" val="1">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2"/>
          <dgm:constr type="w" for="ch" ptType="sibTrans" op="equ"/>
        </dgm:constrLst>
      </dgm:if>
      <dgm:else name="moreThanOneSibTrans">
        <dgm:choose name="contrsForMoreThanOneSibTrans">
          <dgm:if name="twoSibTrans" axis="ch" ptType="sibTrans" func="cnt" op="equ" val="2">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3"/>
              <dgm:constr type="w" for="ch" ptType="sibTrans" op="equ"/>
            </dgm:constrLst>
          </dgm:if>
          <dgm:else name="moreThanTwoSibTrans">
            <dgm:choose name="contrsForMoreThanTwoSibTrans">
              <dgm:if name="threeSibTrans" axis="ch" ptType="sibTrans" func="cnt" op="equ" val="3">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4"/>
                  <dgm:constr type="w" for="ch" ptType="sibTrans" op="equ"/>
                </dgm:constrLst>
              </dgm:if>
              <dgm:else name="moreThanThreeSibTrans">
                <dgm:choose name="contrsForMoreThanThreeSibTrans">
                  <dgm:if name="fourToSixSibTrans" axis="ch" ptType="sibTrans" func="cnt" op="lte" val="6">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5"/>
                      <dgm:constr type="w" for="ch" ptType="sibTrans" op="equ"/>
                    </dgm:constrLst>
                  </dgm:if>
                  <dgm:else name="moreThanSixSibTrans">
                    <dgm:choose name="contrsForMoreThanSixSibTrans">
                      <dgm:if name="sevenToEightSibTrans" axis="ch" ptType="sibTrans" func="cnt" op="lte" val="8">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7"/>
                          <dgm:constr type="w" for="ch" ptType="sibTrans" op="equ"/>
                        </dgm:constrLst>
                      </dgm:if>
                      <dgm:else name="moreThanEightSibTrans">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9"/>
                          <dgm:constr type="w" for="ch" ptType="sibTrans" op="equ"/>
                        </dgm:constrLst>
                      </dgm:else>
                    </dgm:choose>
                  </dgm:else>
                </dgm:choose>
              </dgm:else>
            </dgm:choose>
          </dgm:else>
        </dgm:choose>
      </dgm:else>
    </dgm:choose>
    <dgm:ruleLst/>
    <dgm:forEach name="Name6" axis="ch" ptType="node">
      <dgm:layoutNode name="composite">
        <dgm:alg type="composite"/>
        <dgm:shape xmlns:r="http://schemas.openxmlformats.org/officeDocument/2006/relationships" r:blip="">
          <dgm:adjLst/>
        </dgm:shape>
        <dgm:presOf/>
        <dgm:choose name="LayoutLTRorRTL">
          <dgm:if name="LayoutLTR" func="var" arg="dir" op="equ" val="norm">
            <dgm:constrLst>
              <dgm:constr type="w" for="ch" forName="L" refType="w" fact="0.08"/>
              <dgm:constr type="h" for="ch" forName="L" refType="h" fact="0.75"/>
              <dgm:constr type="l" for="ch" forName="L"/>
              <dgm:constr type="l" for="ch" forName="parTx"/>
              <dgm:constr type="w" for="ch" forName="parTx" refType="w"/>
              <dgm:constr type="h" for="ch" forName="parTx" refType="h" fact="0.25"/>
              <dgm:constr type="t" for="ch" forName="parTx" refType="b" refFor="ch" refForName="L"/>
              <dgm:constr type="t" for="ch" forName="desTx" refType="w" refFor="ch" refForName="L" fact="0.6"/>
              <dgm:constr type="b" for="ch" forName="desTx" refType="t" refFor="ch" refForName="EmptyPlaceHolder"/>
              <dgm:constr type="l" for="ch" forName="desTx" refType="r" refFor="ch" refForName="L"/>
              <dgm:constr type="w" for="ch" forName="desTx" refType="w" fact="0.812"/>
              <dgm:constr type="w" for="ch" forName="EmptyPlaceHolder" refType="w" fact="0.82"/>
              <dgm:constr type="l" for="ch" forName="EmptyPlaceHolder" refType="r" refFor="ch" refForName="L"/>
              <dgm:constr type="b" for="ch" forName="EmptyPlaceHolder" refType="b" refFor="ch" refForName="L"/>
              <dgm:constr type="h" for="ch" forName="EmptyPlaceHolder" refType="t" refFor="ch" refForName="desTx"/>
            </dgm:constrLst>
          </dgm:if>
          <dgm:else name="LayoutRTL">
            <dgm:constrLst>
              <dgm:constr type="w" for="ch" forName="L" refType="w" fact="0.08"/>
              <dgm:constr type="h" for="ch" forName="L" refType="h" fact="0.75"/>
              <dgm:constr type="r" for="ch" forName="L" refType="w"/>
              <dgm:constr type="r" for="ch" forName="parTx" refType="w"/>
              <dgm:constr type="w" for="ch" forName="parTx" refType="w"/>
              <dgm:constr type="h" for="ch" forName="parTx" refType="h" fact="0.25"/>
              <dgm:constr type="t" for="ch" forName="parTx" refType="b" refFor="ch" refForName="L"/>
              <dgm:constr type="t" for="ch" forName="desTx" refType="w" refFor="ch" refForName="L" fact="0.6"/>
              <dgm:constr type="b" for="ch" forName="desTx" refType="t" refFor="ch" refForName="EmptyPlaceHolder"/>
              <dgm:constr type="r" for="ch" forName="desTx" refType="l" refFor="ch" refForName="L"/>
              <dgm:constr type="w" for="ch" forName="desTx" refType="w" fact="0.812"/>
              <dgm:constr type="w" for="ch" forName="EmptyPlaceHolder" refType="w" fact="0.82"/>
              <dgm:constr type="h" for="ch" forName="EmptyPlaceHolder" refType="w" refFor="ch" refForName="L" fact="0.6"/>
              <dgm:constr type="b" for="ch" forName="EmptyPlaceHolder" refType="b" refFor="ch" refForName="L"/>
            </dgm:constrLst>
          </dgm:else>
        </dgm:choose>
        <dgm:layoutNode name="L" styleLbl="solidFgAcc1" moveWith="parTx">
          <dgm:varLst>
            <dgm:chMax val="0"/>
            <dgm:chPref val="0"/>
          </dgm:varLst>
          <dgm:alg type="sp"/>
          <dgm:choose name="Name310">
            <dgm:if name="Name311" func="var" arg="dir" op="equ" val="norm">
              <dgm:shape xmlns:r="http://schemas.openxmlformats.org/officeDocument/2006/relationships" rot="90" type="corner" r:blip="">
                <dgm:adjLst>
                  <dgm:adj idx="1" val="0.01"/>
                  <dgm:adj idx="2" val="0.01"/>
                </dgm:adjLst>
              </dgm:shape>
            </dgm:if>
            <dgm:else name="Name312">
              <dgm:shape xmlns:r="http://schemas.openxmlformats.org/officeDocument/2006/relationships" rot="180" type="corner" r:blip="">
                <dgm:adjLst>
                  <dgm:adj idx="1" val="0.01"/>
                  <dgm:adj idx="2" val="0.01"/>
                </dgm:adjLst>
              </dgm:shape>
            </dgm:else>
          </dgm:choose>
          <dgm:presOf/>
          <dgm:constrLst/>
          <dgm:ruleLst/>
        </dgm:layoutNode>
        <dgm:layoutNode name="parTx" styleLbl="alignNode1">
          <dgm:varLst>
            <dgm:chMax val="0"/>
            <dgm:chPref val="0"/>
            <dgm:bulletEnabled val="1"/>
          </dgm:varLst>
          <dgm:alg type="tx">
            <dgm:param type="txAnchorVert" val="mid"/>
            <dgm:param type="parTxLTRAlign" val="ctr"/>
            <dgm:param type="parTxRTLAlign" val="ctr"/>
          </dgm:alg>
          <dgm:choose name="MakeFirstNodeHomePlate">
            <dgm:if name="IfFirstNode" axis="self" ptType="node" func="pos" op="equ" val="1">
              <dgm:choose name="Name110">
                <dgm:if name="Name111" func="var" arg="dir" op="equ" val="norm">
                  <dgm:shape xmlns:r="http://schemas.openxmlformats.org/officeDocument/2006/relationships" type="homePlate" r:blip="">
                    <dgm:adjLst>
                      <dgm:adj idx="1" val="0.25"/>
                    </dgm:adjLst>
                  </dgm:shape>
                </dgm:if>
                <dgm:else name="Name112">
                  <dgm:shape xmlns:r="http://schemas.openxmlformats.org/officeDocument/2006/relationships" rot="180" type="homePlate" r:blip="">
                    <dgm:adjLst>
                      <dgm:adj idx="1" val="0.25"/>
                    </dgm:adjLst>
                  </dgm:shape>
                </dgm:else>
              </dgm:choose>
            </dgm:if>
            <dgm:else name="MakeRestOfNodesChevrons">
              <dgm:choose name="Name10">
                <dgm:if name="Name11" func="var" arg="dir" op="equ" val="norm">
                  <dgm:shape xmlns:r="http://schemas.openxmlformats.org/officeDocument/2006/relationships" type="chevron" r:blip="">
                    <dgm:adjLst>
                      <dgm:adj idx="1" val="0.25"/>
                    </dgm:adjLst>
                  </dgm:shape>
                </dgm:if>
                <dgm:else name="Name12">
                  <dgm:shape xmlns:r="http://schemas.openxmlformats.org/officeDocument/2006/relationships" rot="180" type="chevron" r:blip="">
                    <dgm:adjLst>
                      <dgm:adj idx="1" val="0.25"/>
                    </dgm:adjLst>
                  </dgm:shape>
                </dgm:else>
              </dgm:choose>
            </dgm:else>
          </dgm:choose>
          <dgm:presOf axis="self" ptType="node"/>
          <dgm:constrLst>
            <dgm:constr type="tMarg" refType="primFontSz"/>
            <dgm:constr type="bMarg" refType="primFontSz"/>
            <dgm:constr type="lMarg" refType="primFontSz" fact="0.5"/>
            <dgm:constr type="rMarg" refType="primFontSz" fact="0.5"/>
          </dgm:constrLst>
          <dgm:ruleLst>
            <dgm:rule type="primFontSz" val="13" fact="NaN" max="NaN"/>
          </dgm:ruleLst>
        </dgm:layoutNode>
        <dgm:layoutNode name="desTx" styleLbl="revTx" moveWith="parTx">
          <dgm:varLst>
            <dgm:chMax val="0"/>
            <dgm:chPref val="0"/>
            <dgm:bulletEnabled val="1"/>
          </dgm:varLst>
          <dgm:choose name="Name210">
            <dgm:if name="Name211" func="var" arg="dir" op="equ" val="norm">
              <dgm:alg type="tx">
                <dgm:param type="txAnchorVert" val="t"/>
                <dgm:param type="parTxLTRAlign" val="l"/>
                <dgm:param type="shpTxLTRAlignCh" val="l"/>
                <dgm:param type="parTxRTLAlign" val="l"/>
                <dgm:param type="shpTxRTLAlignCh" val="l"/>
              </dgm:alg>
            </dgm:if>
            <dgm:else name="Name212">
              <dgm:alg type="tx">
                <dgm:param type="txAnchorVert" val="t"/>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 ptType="node"/>
          <dgm:constrLst>
            <dgm:constr type="tMarg"/>
            <dgm:constr type="bMarg"/>
            <dgm:constr type="lMarg"/>
            <dgm:constr type="rMarg"/>
          </dgm:constrLst>
          <dgm:ruleLst>
            <dgm:rule type="primFontSz" val="11" fact="NaN" max="NaN"/>
            <dgm:rule type="secFontSz" val="9" fact="NaN" max="NaN"/>
          </dgm:ruleLst>
        </dgm:layoutNode>
        <dgm:layoutNode name="EmptyPlaceHolder">
          <dgm:alg type="sp"/>
          <dgm:shape xmlns:r="http://schemas.openxmlformats.org/officeDocument/2006/relationships" r:blip="">
            <dgm:adjLst/>
          </dgm:shape>
          <dgm:presOf/>
          <dgm:constr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0C17BDF-C817-4368-89AF-64548A5FF259}" type="datetimeFigureOut">
              <a:rPr lang="en-US" smtClean="0"/>
              <a:t>8/6/2025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47EC30D-8158-4176-B66A-51DAC3CE9858}" type="slidenum">
              <a:rPr lang="en-US" smtClean="0"/>
              <a:t>‹#›</a:t>
            </a:fld>
            <a:endParaRPr lang="en-US"/>
          </a:p>
        </p:txBody>
      </p:sp>
    </p:spTree>
    <p:extLst>
      <p:ext uri="{BB962C8B-B14F-4D97-AF65-F5344CB8AC3E}">
        <p14:creationId xmlns:p14="http://schemas.microsoft.com/office/powerpoint/2010/main" val="17426863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47EC30D-8158-4176-B66A-51DAC3CE9858}" type="slidenum">
              <a:rPr lang="en-US" smtClean="0"/>
              <a:t>3</a:t>
            </a:fld>
            <a:endParaRPr lang="en-US"/>
          </a:p>
        </p:txBody>
      </p:sp>
    </p:spTree>
    <p:extLst>
      <p:ext uri="{BB962C8B-B14F-4D97-AF65-F5344CB8AC3E}">
        <p14:creationId xmlns:p14="http://schemas.microsoft.com/office/powerpoint/2010/main" val="16983169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Science matters – we push academic institutions to create generational knowledge &amp; innovate growing sustainably</a:t>
            </a:r>
          </a:p>
          <a:p>
            <a:endParaRPr lang="en-US"/>
          </a:p>
        </p:txBody>
      </p:sp>
      <p:sp>
        <p:nvSpPr>
          <p:cNvPr id="4" name="Slide Number Placeholder 3"/>
          <p:cNvSpPr>
            <a:spLocks noGrp="1"/>
          </p:cNvSpPr>
          <p:nvPr>
            <p:ph type="sldNum" sz="quarter" idx="5"/>
          </p:nvPr>
        </p:nvSpPr>
        <p:spPr/>
        <p:txBody>
          <a:bodyPr/>
          <a:lstStyle/>
          <a:p>
            <a:fld id="{D47EC30D-8158-4176-B66A-51DAC3CE9858}" type="slidenum">
              <a:rPr lang="en-US" smtClean="0"/>
              <a:t>4</a:t>
            </a:fld>
            <a:endParaRPr lang="en-US"/>
          </a:p>
        </p:txBody>
      </p:sp>
    </p:spTree>
    <p:extLst>
      <p:ext uri="{BB962C8B-B14F-4D97-AF65-F5344CB8AC3E}">
        <p14:creationId xmlns:p14="http://schemas.microsoft.com/office/powerpoint/2010/main" val="25437028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7EC30D-8158-4176-B66A-51DAC3CE9858}" type="slidenum">
              <a:rPr lang="en-US" smtClean="0"/>
              <a:t>8</a:t>
            </a:fld>
            <a:endParaRPr lang="en-US"/>
          </a:p>
        </p:txBody>
      </p:sp>
    </p:spTree>
    <p:extLst>
      <p:ext uri="{BB962C8B-B14F-4D97-AF65-F5344CB8AC3E}">
        <p14:creationId xmlns:p14="http://schemas.microsoft.com/office/powerpoint/2010/main" val="36728090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47EC30D-8158-4176-B66A-51DAC3CE9858}" type="slidenum">
              <a:rPr lang="en-US" smtClean="0"/>
              <a:t>12</a:t>
            </a:fld>
            <a:endParaRPr lang="en-US"/>
          </a:p>
        </p:txBody>
      </p:sp>
    </p:spTree>
    <p:extLst>
      <p:ext uri="{BB962C8B-B14F-4D97-AF65-F5344CB8AC3E}">
        <p14:creationId xmlns:p14="http://schemas.microsoft.com/office/powerpoint/2010/main" val="25364348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7EC30D-8158-4176-B66A-51DAC3CE9858}" type="slidenum">
              <a:rPr lang="en-US" smtClean="0"/>
              <a:t>17</a:t>
            </a:fld>
            <a:endParaRPr lang="en-US"/>
          </a:p>
        </p:txBody>
      </p:sp>
    </p:spTree>
    <p:extLst>
      <p:ext uri="{BB962C8B-B14F-4D97-AF65-F5344CB8AC3E}">
        <p14:creationId xmlns:p14="http://schemas.microsoft.com/office/powerpoint/2010/main" val="335762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47EC30D-8158-4176-B66A-51DAC3CE9858}" type="slidenum">
              <a:rPr lang="en-US" smtClean="0"/>
              <a:t>18</a:t>
            </a:fld>
            <a:endParaRPr lang="en-US"/>
          </a:p>
        </p:txBody>
      </p:sp>
    </p:spTree>
    <p:extLst>
      <p:ext uri="{BB962C8B-B14F-4D97-AF65-F5344CB8AC3E}">
        <p14:creationId xmlns:p14="http://schemas.microsoft.com/office/powerpoint/2010/main" val="34674331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47EC30D-8158-4176-B66A-51DAC3CE9858}" type="slidenum">
              <a:rPr lang="en-US" smtClean="0"/>
              <a:t>25</a:t>
            </a:fld>
            <a:endParaRPr lang="en-US"/>
          </a:p>
        </p:txBody>
      </p:sp>
    </p:spTree>
    <p:extLst>
      <p:ext uri="{BB962C8B-B14F-4D97-AF65-F5344CB8AC3E}">
        <p14:creationId xmlns:p14="http://schemas.microsoft.com/office/powerpoint/2010/main" val="39303346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69FFD6-8135-A346-A5F3-C86F568F74E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7CCDF81-8F56-BA0D-41DF-19033FC7FAE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B72A8FD-E400-2131-D719-F614D688EAC4}"/>
              </a:ext>
            </a:extLst>
          </p:cNvPr>
          <p:cNvSpPr>
            <a:spLocks noGrp="1"/>
          </p:cNvSpPr>
          <p:nvPr>
            <p:ph type="dt" sz="half" idx="10"/>
          </p:nvPr>
        </p:nvSpPr>
        <p:spPr/>
        <p:txBody>
          <a:bodyPr/>
          <a:lstStyle/>
          <a:p>
            <a:fld id="{6C9944DD-AD13-4A24-8919-BBBCA4B54367}" type="datetimeFigureOut">
              <a:rPr lang="en-US" smtClean="0"/>
              <a:t>8/6/2025</a:t>
            </a:fld>
            <a:endParaRPr lang="en-US"/>
          </a:p>
        </p:txBody>
      </p:sp>
      <p:sp>
        <p:nvSpPr>
          <p:cNvPr id="5" name="Footer Placeholder 4">
            <a:extLst>
              <a:ext uri="{FF2B5EF4-FFF2-40B4-BE49-F238E27FC236}">
                <a16:creationId xmlns:a16="http://schemas.microsoft.com/office/drawing/2014/main" id="{AE607026-BA2D-0D64-4E59-6BF4C8301D5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87B010B-ACC9-D560-B03A-932702EA04E8}"/>
              </a:ext>
            </a:extLst>
          </p:cNvPr>
          <p:cNvSpPr>
            <a:spLocks noGrp="1"/>
          </p:cNvSpPr>
          <p:nvPr>
            <p:ph type="sldNum" sz="quarter" idx="12"/>
          </p:nvPr>
        </p:nvSpPr>
        <p:spPr/>
        <p:txBody>
          <a:bodyPr/>
          <a:lstStyle/>
          <a:p>
            <a:fld id="{04CA5F77-EFFE-472E-87AD-5A569AC4D160}" type="slidenum">
              <a:rPr lang="en-US" smtClean="0"/>
              <a:t>‹#›</a:t>
            </a:fld>
            <a:endParaRPr lang="en-US"/>
          </a:p>
        </p:txBody>
      </p:sp>
    </p:spTree>
    <p:extLst>
      <p:ext uri="{BB962C8B-B14F-4D97-AF65-F5344CB8AC3E}">
        <p14:creationId xmlns:p14="http://schemas.microsoft.com/office/powerpoint/2010/main" val="14970501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653C0A-69B1-7260-E36E-14F455B8A1E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B96E07E-0F13-5E8E-1CA4-395A3C4F032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6B9C087-D290-3C6D-D350-B191FAA6128C}"/>
              </a:ext>
            </a:extLst>
          </p:cNvPr>
          <p:cNvSpPr>
            <a:spLocks noGrp="1"/>
          </p:cNvSpPr>
          <p:nvPr>
            <p:ph type="dt" sz="half" idx="10"/>
          </p:nvPr>
        </p:nvSpPr>
        <p:spPr/>
        <p:txBody>
          <a:bodyPr/>
          <a:lstStyle/>
          <a:p>
            <a:fld id="{6C9944DD-AD13-4A24-8919-BBBCA4B54367}" type="datetimeFigureOut">
              <a:rPr lang="en-US" smtClean="0"/>
              <a:t>8/6/2025</a:t>
            </a:fld>
            <a:endParaRPr lang="en-US"/>
          </a:p>
        </p:txBody>
      </p:sp>
      <p:sp>
        <p:nvSpPr>
          <p:cNvPr id="5" name="Footer Placeholder 4">
            <a:extLst>
              <a:ext uri="{FF2B5EF4-FFF2-40B4-BE49-F238E27FC236}">
                <a16:creationId xmlns:a16="http://schemas.microsoft.com/office/drawing/2014/main" id="{B069EE72-5C40-A0DF-8D4C-8B4FFAB4D00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FCAA7E-27B3-5A64-4A04-6296ECD694BD}"/>
              </a:ext>
            </a:extLst>
          </p:cNvPr>
          <p:cNvSpPr>
            <a:spLocks noGrp="1"/>
          </p:cNvSpPr>
          <p:nvPr>
            <p:ph type="sldNum" sz="quarter" idx="12"/>
          </p:nvPr>
        </p:nvSpPr>
        <p:spPr/>
        <p:txBody>
          <a:bodyPr/>
          <a:lstStyle/>
          <a:p>
            <a:fld id="{04CA5F77-EFFE-472E-87AD-5A569AC4D160}" type="slidenum">
              <a:rPr lang="en-US" smtClean="0"/>
              <a:t>‹#›</a:t>
            </a:fld>
            <a:endParaRPr lang="en-US"/>
          </a:p>
        </p:txBody>
      </p:sp>
    </p:spTree>
    <p:extLst>
      <p:ext uri="{BB962C8B-B14F-4D97-AF65-F5344CB8AC3E}">
        <p14:creationId xmlns:p14="http://schemas.microsoft.com/office/powerpoint/2010/main" val="33016945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243B5FB-4A97-FAE1-AE0F-BFC1AB8ED39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F85911F-015F-4DF8-408F-2E1827D2269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49EEE0B-E2BD-3150-EFE5-819452090809}"/>
              </a:ext>
            </a:extLst>
          </p:cNvPr>
          <p:cNvSpPr>
            <a:spLocks noGrp="1"/>
          </p:cNvSpPr>
          <p:nvPr>
            <p:ph type="dt" sz="half" idx="10"/>
          </p:nvPr>
        </p:nvSpPr>
        <p:spPr/>
        <p:txBody>
          <a:bodyPr/>
          <a:lstStyle/>
          <a:p>
            <a:fld id="{6C9944DD-AD13-4A24-8919-BBBCA4B54367}" type="datetimeFigureOut">
              <a:rPr lang="en-US" smtClean="0"/>
              <a:t>8/6/2025</a:t>
            </a:fld>
            <a:endParaRPr lang="en-US"/>
          </a:p>
        </p:txBody>
      </p:sp>
      <p:sp>
        <p:nvSpPr>
          <p:cNvPr id="5" name="Footer Placeholder 4">
            <a:extLst>
              <a:ext uri="{FF2B5EF4-FFF2-40B4-BE49-F238E27FC236}">
                <a16:creationId xmlns:a16="http://schemas.microsoft.com/office/drawing/2014/main" id="{EDBEC411-A4D1-2569-8B12-A2783C68186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CDF38A5-266B-FD4C-3069-6840404FFE55}"/>
              </a:ext>
            </a:extLst>
          </p:cNvPr>
          <p:cNvSpPr>
            <a:spLocks noGrp="1"/>
          </p:cNvSpPr>
          <p:nvPr>
            <p:ph type="sldNum" sz="quarter" idx="12"/>
          </p:nvPr>
        </p:nvSpPr>
        <p:spPr/>
        <p:txBody>
          <a:bodyPr/>
          <a:lstStyle/>
          <a:p>
            <a:fld id="{04CA5F77-EFFE-472E-87AD-5A569AC4D160}" type="slidenum">
              <a:rPr lang="en-US" smtClean="0"/>
              <a:t>‹#›</a:t>
            </a:fld>
            <a:endParaRPr lang="en-US"/>
          </a:p>
        </p:txBody>
      </p:sp>
    </p:spTree>
    <p:extLst>
      <p:ext uri="{BB962C8B-B14F-4D97-AF65-F5344CB8AC3E}">
        <p14:creationId xmlns:p14="http://schemas.microsoft.com/office/powerpoint/2010/main" val="17330585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7B7140-7845-B5DB-460D-A82BA2D3A7B7}"/>
              </a:ext>
            </a:extLst>
          </p:cNvPr>
          <p:cNvSpPr>
            <a:spLocks noGrp="1"/>
          </p:cNvSpPr>
          <p:nvPr>
            <p:ph type="title"/>
          </p:nvPr>
        </p:nvSpPr>
        <p:spPr>
          <a:xfrm>
            <a:off x="0" y="18255"/>
            <a:ext cx="10515600" cy="1325563"/>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C6573AAC-5FE3-5AB1-D18A-82C43E7827B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03BE2E-50B7-9B1F-B71F-F86377D9C254}"/>
              </a:ext>
            </a:extLst>
          </p:cNvPr>
          <p:cNvSpPr>
            <a:spLocks noGrp="1"/>
          </p:cNvSpPr>
          <p:nvPr>
            <p:ph type="dt" sz="half" idx="10"/>
          </p:nvPr>
        </p:nvSpPr>
        <p:spPr/>
        <p:txBody>
          <a:bodyPr/>
          <a:lstStyle/>
          <a:p>
            <a:fld id="{6C9944DD-AD13-4A24-8919-BBBCA4B54367}" type="datetimeFigureOut">
              <a:rPr lang="en-US" smtClean="0"/>
              <a:t>8/6/2025</a:t>
            </a:fld>
            <a:endParaRPr lang="en-US"/>
          </a:p>
        </p:txBody>
      </p:sp>
      <p:sp>
        <p:nvSpPr>
          <p:cNvPr id="5" name="Footer Placeholder 4">
            <a:extLst>
              <a:ext uri="{FF2B5EF4-FFF2-40B4-BE49-F238E27FC236}">
                <a16:creationId xmlns:a16="http://schemas.microsoft.com/office/drawing/2014/main" id="{230A524C-0D5A-8884-8FB2-7FAD15221B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FED49F7-92F6-E514-A599-A7296DB83AAB}"/>
              </a:ext>
            </a:extLst>
          </p:cNvPr>
          <p:cNvSpPr>
            <a:spLocks noGrp="1"/>
          </p:cNvSpPr>
          <p:nvPr>
            <p:ph type="sldNum" sz="quarter" idx="12"/>
          </p:nvPr>
        </p:nvSpPr>
        <p:spPr/>
        <p:txBody>
          <a:bodyPr/>
          <a:lstStyle/>
          <a:p>
            <a:fld id="{04CA5F77-EFFE-472E-87AD-5A569AC4D160}" type="slidenum">
              <a:rPr lang="en-US" smtClean="0"/>
              <a:t>‹#›</a:t>
            </a:fld>
            <a:endParaRPr lang="en-US"/>
          </a:p>
        </p:txBody>
      </p:sp>
      <p:pic>
        <p:nvPicPr>
          <p:cNvPr id="7" name="Picture 6">
            <a:extLst>
              <a:ext uri="{FF2B5EF4-FFF2-40B4-BE49-F238E27FC236}">
                <a16:creationId xmlns:a16="http://schemas.microsoft.com/office/drawing/2014/main" id="{71657678-250D-B099-1F74-8FE8D6E797D7}"/>
              </a:ext>
            </a:extLst>
          </p:cNvPr>
          <p:cNvPicPr>
            <a:picLocks noChangeAspect="1"/>
          </p:cNvPicPr>
          <p:nvPr userDrawn="1"/>
        </p:nvPicPr>
        <p:blipFill>
          <a:blip r:embed="rId2"/>
          <a:stretch>
            <a:fillRect/>
          </a:stretch>
        </p:blipFill>
        <p:spPr>
          <a:xfrm>
            <a:off x="11149612" y="0"/>
            <a:ext cx="1042388" cy="1561630"/>
          </a:xfrm>
          <a:prstGeom prst="rect">
            <a:avLst/>
          </a:prstGeom>
        </p:spPr>
      </p:pic>
      <p:cxnSp>
        <p:nvCxnSpPr>
          <p:cNvPr id="8" name="Straight Connector 7">
            <a:extLst>
              <a:ext uri="{FF2B5EF4-FFF2-40B4-BE49-F238E27FC236}">
                <a16:creationId xmlns:a16="http://schemas.microsoft.com/office/drawing/2014/main" id="{0CED0AA4-A4D5-7349-DDFB-448E24890352}"/>
              </a:ext>
            </a:extLst>
          </p:cNvPr>
          <p:cNvCxnSpPr/>
          <p:nvPr userDrawn="1"/>
        </p:nvCxnSpPr>
        <p:spPr>
          <a:xfrm>
            <a:off x="0" y="1068693"/>
            <a:ext cx="11039061"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152623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B4E714-9147-DFDE-14F8-ECE4FAC96B2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DB69C2A-69F1-6D0F-1462-68C6B5443869}"/>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12D6EE6-146F-8A9B-8F29-2B009728E975}"/>
              </a:ext>
            </a:extLst>
          </p:cNvPr>
          <p:cNvSpPr>
            <a:spLocks noGrp="1"/>
          </p:cNvSpPr>
          <p:nvPr>
            <p:ph type="dt" sz="half" idx="10"/>
          </p:nvPr>
        </p:nvSpPr>
        <p:spPr/>
        <p:txBody>
          <a:bodyPr/>
          <a:lstStyle/>
          <a:p>
            <a:fld id="{6C9944DD-AD13-4A24-8919-BBBCA4B54367}" type="datetimeFigureOut">
              <a:rPr lang="en-US" smtClean="0"/>
              <a:t>8/6/2025</a:t>
            </a:fld>
            <a:endParaRPr lang="en-US"/>
          </a:p>
        </p:txBody>
      </p:sp>
      <p:sp>
        <p:nvSpPr>
          <p:cNvPr id="5" name="Footer Placeholder 4">
            <a:extLst>
              <a:ext uri="{FF2B5EF4-FFF2-40B4-BE49-F238E27FC236}">
                <a16:creationId xmlns:a16="http://schemas.microsoft.com/office/drawing/2014/main" id="{5A30B426-F4CB-505D-4ECB-E063959B7BE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9944E55-DA71-C3DD-2F81-CFC0592001D4}"/>
              </a:ext>
            </a:extLst>
          </p:cNvPr>
          <p:cNvSpPr>
            <a:spLocks noGrp="1"/>
          </p:cNvSpPr>
          <p:nvPr>
            <p:ph type="sldNum" sz="quarter" idx="12"/>
          </p:nvPr>
        </p:nvSpPr>
        <p:spPr/>
        <p:txBody>
          <a:bodyPr/>
          <a:lstStyle/>
          <a:p>
            <a:fld id="{04CA5F77-EFFE-472E-87AD-5A569AC4D160}" type="slidenum">
              <a:rPr lang="en-US" smtClean="0"/>
              <a:t>‹#›</a:t>
            </a:fld>
            <a:endParaRPr lang="en-US"/>
          </a:p>
        </p:txBody>
      </p:sp>
    </p:spTree>
    <p:extLst>
      <p:ext uri="{BB962C8B-B14F-4D97-AF65-F5344CB8AC3E}">
        <p14:creationId xmlns:p14="http://schemas.microsoft.com/office/powerpoint/2010/main" val="13694972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9ABAF9-43CD-FA37-D49A-6DA775AB583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3251DDF-3ECA-F8BA-41FD-8AFB92D74E4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DE9D000-DDDD-913C-CDC4-F5DCD09B936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DD0471A-38B8-7381-D785-C77B76F36709}"/>
              </a:ext>
            </a:extLst>
          </p:cNvPr>
          <p:cNvSpPr>
            <a:spLocks noGrp="1"/>
          </p:cNvSpPr>
          <p:nvPr>
            <p:ph type="dt" sz="half" idx="10"/>
          </p:nvPr>
        </p:nvSpPr>
        <p:spPr/>
        <p:txBody>
          <a:bodyPr/>
          <a:lstStyle/>
          <a:p>
            <a:fld id="{6C9944DD-AD13-4A24-8919-BBBCA4B54367}" type="datetimeFigureOut">
              <a:rPr lang="en-US" smtClean="0"/>
              <a:t>8/6/2025</a:t>
            </a:fld>
            <a:endParaRPr lang="en-US"/>
          </a:p>
        </p:txBody>
      </p:sp>
      <p:sp>
        <p:nvSpPr>
          <p:cNvPr id="6" name="Footer Placeholder 5">
            <a:extLst>
              <a:ext uri="{FF2B5EF4-FFF2-40B4-BE49-F238E27FC236}">
                <a16:creationId xmlns:a16="http://schemas.microsoft.com/office/drawing/2014/main" id="{766B812E-1842-F341-C2ED-4F3EAC79B22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66EE0D-0E1D-E6B8-6825-29CA9AD455C0}"/>
              </a:ext>
            </a:extLst>
          </p:cNvPr>
          <p:cNvSpPr>
            <a:spLocks noGrp="1"/>
          </p:cNvSpPr>
          <p:nvPr>
            <p:ph type="sldNum" sz="quarter" idx="12"/>
          </p:nvPr>
        </p:nvSpPr>
        <p:spPr/>
        <p:txBody>
          <a:bodyPr/>
          <a:lstStyle/>
          <a:p>
            <a:fld id="{04CA5F77-EFFE-472E-87AD-5A569AC4D160}" type="slidenum">
              <a:rPr lang="en-US" smtClean="0"/>
              <a:t>‹#›</a:t>
            </a:fld>
            <a:endParaRPr lang="en-US"/>
          </a:p>
        </p:txBody>
      </p:sp>
    </p:spTree>
    <p:extLst>
      <p:ext uri="{BB962C8B-B14F-4D97-AF65-F5344CB8AC3E}">
        <p14:creationId xmlns:p14="http://schemas.microsoft.com/office/powerpoint/2010/main" val="19810774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799837-155C-13E7-6AE8-D7BB2D07E6B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81BA54C-FFF6-012B-9A8F-8DF37204ECD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3CD7954-FDF1-A140-3EFE-47A4715C1C6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DA476F2-8EB4-90C4-ED84-9BFC56688EB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92198EE-A2A5-1D01-4FE8-ED016904E95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98CA954-003A-2E78-E7EB-0D35B9DC1ED5}"/>
              </a:ext>
            </a:extLst>
          </p:cNvPr>
          <p:cNvSpPr>
            <a:spLocks noGrp="1"/>
          </p:cNvSpPr>
          <p:nvPr>
            <p:ph type="dt" sz="half" idx="10"/>
          </p:nvPr>
        </p:nvSpPr>
        <p:spPr/>
        <p:txBody>
          <a:bodyPr/>
          <a:lstStyle/>
          <a:p>
            <a:fld id="{6C9944DD-AD13-4A24-8919-BBBCA4B54367}" type="datetimeFigureOut">
              <a:rPr lang="en-US" smtClean="0"/>
              <a:t>8/6/2025</a:t>
            </a:fld>
            <a:endParaRPr lang="en-US"/>
          </a:p>
        </p:txBody>
      </p:sp>
      <p:sp>
        <p:nvSpPr>
          <p:cNvPr id="8" name="Footer Placeholder 7">
            <a:extLst>
              <a:ext uri="{FF2B5EF4-FFF2-40B4-BE49-F238E27FC236}">
                <a16:creationId xmlns:a16="http://schemas.microsoft.com/office/drawing/2014/main" id="{9587A7FA-AAC3-045F-997E-AA4E5741D5C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5559D47-B96E-7B4B-BE8C-BA3933305813}"/>
              </a:ext>
            </a:extLst>
          </p:cNvPr>
          <p:cNvSpPr>
            <a:spLocks noGrp="1"/>
          </p:cNvSpPr>
          <p:nvPr>
            <p:ph type="sldNum" sz="quarter" idx="12"/>
          </p:nvPr>
        </p:nvSpPr>
        <p:spPr/>
        <p:txBody>
          <a:bodyPr/>
          <a:lstStyle/>
          <a:p>
            <a:fld id="{04CA5F77-EFFE-472E-87AD-5A569AC4D160}" type="slidenum">
              <a:rPr lang="en-US" smtClean="0"/>
              <a:t>‹#›</a:t>
            </a:fld>
            <a:endParaRPr lang="en-US"/>
          </a:p>
        </p:txBody>
      </p:sp>
    </p:spTree>
    <p:extLst>
      <p:ext uri="{BB962C8B-B14F-4D97-AF65-F5344CB8AC3E}">
        <p14:creationId xmlns:p14="http://schemas.microsoft.com/office/powerpoint/2010/main" val="13809893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1D36E3-95D9-2BA8-5F1F-75921549E8F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C730C30-4EEA-61AC-F7A3-C3BF0A7F3607}"/>
              </a:ext>
            </a:extLst>
          </p:cNvPr>
          <p:cNvSpPr>
            <a:spLocks noGrp="1"/>
          </p:cNvSpPr>
          <p:nvPr>
            <p:ph type="dt" sz="half" idx="10"/>
          </p:nvPr>
        </p:nvSpPr>
        <p:spPr/>
        <p:txBody>
          <a:bodyPr/>
          <a:lstStyle/>
          <a:p>
            <a:fld id="{6C9944DD-AD13-4A24-8919-BBBCA4B54367}" type="datetimeFigureOut">
              <a:rPr lang="en-US" smtClean="0"/>
              <a:t>8/6/2025</a:t>
            </a:fld>
            <a:endParaRPr lang="en-US"/>
          </a:p>
        </p:txBody>
      </p:sp>
      <p:sp>
        <p:nvSpPr>
          <p:cNvPr id="4" name="Footer Placeholder 3">
            <a:extLst>
              <a:ext uri="{FF2B5EF4-FFF2-40B4-BE49-F238E27FC236}">
                <a16:creationId xmlns:a16="http://schemas.microsoft.com/office/drawing/2014/main" id="{F1CFB191-3738-6D6A-75BC-68D1AABA094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747DC83-D2DD-84CC-4C5F-E8CC5F210F92}"/>
              </a:ext>
            </a:extLst>
          </p:cNvPr>
          <p:cNvSpPr>
            <a:spLocks noGrp="1"/>
          </p:cNvSpPr>
          <p:nvPr>
            <p:ph type="sldNum" sz="quarter" idx="12"/>
          </p:nvPr>
        </p:nvSpPr>
        <p:spPr/>
        <p:txBody>
          <a:bodyPr/>
          <a:lstStyle/>
          <a:p>
            <a:fld id="{04CA5F77-EFFE-472E-87AD-5A569AC4D160}" type="slidenum">
              <a:rPr lang="en-US" smtClean="0"/>
              <a:t>‹#›</a:t>
            </a:fld>
            <a:endParaRPr lang="en-US"/>
          </a:p>
        </p:txBody>
      </p:sp>
    </p:spTree>
    <p:extLst>
      <p:ext uri="{BB962C8B-B14F-4D97-AF65-F5344CB8AC3E}">
        <p14:creationId xmlns:p14="http://schemas.microsoft.com/office/powerpoint/2010/main" val="3090662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367172D-BE98-46BF-725C-D14A2B025A1F}"/>
              </a:ext>
            </a:extLst>
          </p:cNvPr>
          <p:cNvSpPr>
            <a:spLocks noGrp="1"/>
          </p:cNvSpPr>
          <p:nvPr>
            <p:ph type="dt" sz="half" idx="10"/>
          </p:nvPr>
        </p:nvSpPr>
        <p:spPr/>
        <p:txBody>
          <a:bodyPr/>
          <a:lstStyle/>
          <a:p>
            <a:fld id="{6C9944DD-AD13-4A24-8919-BBBCA4B54367}" type="datetimeFigureOut">
              <a:rPr lang="en-US" smtClean="0"/>
              <a:t>8/6/2025</a:t>
            </a:fld>
            <a:endParaRPr lang="en-US"/>
          </a:p>
        </p:txBody>
      </p:sp>
      <p:sp>
        <p:nvSpPr>
          <p:cNvPr id="3" name="Footer Placeholder 2">
            <a:extLst>
              <a:ext uri="{FF2B5EF4-FFF2-40B4-BE49-F238E27FC236}">
                <a16:creationId xmlns:a16="http://schemas.microsoft.com/office/drawing/2014/main" id="{1F52AE73-F112-AD21-C2E9-8BCA6131C61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3BF7667-AE62-F515-C2D8-51C45B6778D5}"/>
              </a:ext>
            </a:extLst>
          </p:cNvPr>
          <p:cNvSpPr>
            <a:spLocks noGrp="1"/>
          </p:cNvSpPr>
          <p:nvPr>
            <p:ph type="sldNum" sz="quarter" idx="12"/>
          </p:nvPr>
        </p:nvSpPr>
        <p:spPr/>
        <p:txBody>
          <a:bodyPr/>
          <a:lstStyle/>
          <a:p>
            <a:fld id="{04CA5F77-EFFE-472E-87AD-5A569AC4D160}" type="slidenum">
              <a:rPr lang="en-US" smtClean="0"/>
              <a:t>‹#›</a:t>
            </a:fld>
            <a:endParaRPr lang="en-US"/>
          </a:p>
        </p:txBody>
      </p:sp>
    </p:spTree>
    <p:extLst>
      <p:ext uri="{BB962C8B-B14F-4D97-AF65-F5344CB8AC3E}">
        <p14:creationId xmlns:p14="http://schemas.microsoft.com/office/powerpoint/2010/main" val="29041841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4F291E-D8F7-EB4C-820B-BBD50EEA8F9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9F494C2-2FC5-349A-E4D7-E65C0853D91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459BBCE-5A40-C271-1794-4F7E86D8AD7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932438D-2A05-F801-1FB2-F00474A4F96A}"/>
              </a:ext>
            </a:extLst>
          </p:cNvPr>
          <p:cNvSpPr>
            <a:spLocks noGrp="1"/>
          </p:cNvSpPr>
          <p:nvPr>
            <p:ph type="dt" sz="half" idx="10"/>
          </p:nvPr>
        </p:nvSpPr>
        <p:spPr/>
        <p:txBody>
          <a:bodyPr/>
          <a:lstStyle/>
          <a:p>
            <a:fld id="{6C9944DD-AD13-4A24-8919-BBBCA4B54367}" type="datetimeFigureOut">
              <a:rPr lang="en-US" smtClean="0"/>
              <a:t>8/6/2025</a:t>
            </a:fld>
            <a:endParaRPr lang="en-US"/>
          </a:p>
        </p:txBody>
      </p:sp>
      <p:sp>
        <p:nvSpPr>
          <p:cNvPr id="6" name="Footer Placeholder 5">
            <a:extLst>
              <a:ext uri="{FF2B5EF4-FFF2-40B4-BE49-F238E27FC236}">
                <a16:creationId xmlns:a16="http://schemas.microsoft.com/office/drawing/2014/main" id="{1148298E-001F-A3D4-AC28-D86BDDBA87C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00371BC-D590-6407-C1A5-15B00CF1B1BC}"/>
              </a:ext>
            </a:extLst>
          </p:cNvPr>
          <p:cNvSpPr>
            <a:spLocks noGrp="1"/>
          </p:cNvSpPr>
          <p:nvPr>
            <p:ph type="sldNum" sz="quarter" idx="12"/>
          </p:nvPr>
        </p:nvSpPr>
        <p:spPr/>
        <p:txBody>
          <a:bodyPr/>
          <a:lstStyle/>
          <a:p>
            <a:fld id="{04CA5F77-EFFE-472E-87AD-5A569AC4D160}" type="slidenum">
              <a:rPr lang="en-US" smtClean="0"/>
              <a:t>‹#›</a:t>
            </a:fld>
            <a:endParaRPr lang="en-US"/>
          </a:p>
        </p:txBody>
      </p:sp>
    </p:spTree>
    <p:extLst>
      <p:ext uri="{BB962C8B-B14F-4D97-AF65-F5344CB8AC3E}">
        <p14:creationId xmlns:p14="http://schemas.microsoft.com/office/powerpoint/2010/main" val="26125100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1A7F9B-22C2-36C0-CBAF-05CD23FB2DC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086A559-9B8A-AFE9-C0B8-917ECD9CA13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F46EF0A-9737-E6CA-00F7-BF402A47E41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8CF69B8-881B-D58E-4C33-5248F8B8FEF9}"/>
              </a:ext>
            </a:extLst>
          </p:cNvPr>
          <p:cNvSpPr>
            <a:spLocks noGrp="1"/>
          </p:cNvSpPr>
          <p:nvPr>
            <p:ph type="dt" sz="half" idx="10"/>
          </p:nvPr>
        </p:nvSpPr>
        <p:spPr/>
        <p:txBody>
          <a:bodyPr/>
          <a:lstStyle/>
          <a:p>
            <a:fld id="{6C9944DD-AD13-4A24-8919-BBBCA4B54367}" type="datetimeFigureOut">
              <a:rPr lang="en-US" smtClean="0"/>
              <a:t>8/6/2025</a:t>
            </a:fld>
            <a:endParaRPr lang="en-US"/>
          </a:p>
        </p:txBody>
      </p:sp>
      <p:sp>
        <p:nvSpPr>
          <p:cNvPr id="6" name="Footer Placeholder 5">
            <a:extLst>
              <a:ext uri="{FF2B5EF4-FFF2-40B4-BE49-F238E27FC236}">
                <a16:creationId xmlns:a16="http://schemas.microsoft.com/office/drawing/2014/main" id="{DFCA5375-2757-8568-4168-BA4A5DDE497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623D25D-4CC5-A019-A505-41FCBFC5BCCD}"/>
              </a:ext>
            </a:extLst>
          </p:cNvPr>
          <p:cNvSpPr>
            <a:spLocks noGrp="1"/>
          </p:cNvSpPr>
          <p:nvPr>
            <p:ph type="sldNum" sz="quarter" idx="12"/>
          </p:nvPr>
        </p:nvSpPr>
        <p:spPr/>
        <p:txBody>
          <a:bodyPr/>
          <a:lstStyle/>
          <a:p>
            <a:fld id="{04CA5F77-EFFE-472E-87AD-5A569AC4D160}" type="slidenum">
              <a:rPr lang="en-US" smtClean="0"/>
              <a:t>‹#›</a:t>
            </a:fld>
            <a:endParaRPr lang="en-US"/>
          </a:p>
        </p:txBody>
      </p:sp>
    </p:spTree>
    <p:extLst>
      <p:ext uri="{BB962C8B-B14F-4D97-AF65-F5344CB8AC3E}">
        <p14:creationId xmlns:p14="http://schemas.microsoft.com/office/powerpoint/2010/main" val="15450526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970360A-28F1-36D7-1893-C02999CE5E4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F7FA21A-1088-889D-D541-9E99D682CFA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D6642A4-1C75-A330-8B7E-37ADF20FCC1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6C9944DD-AD13-4A24-8919-BBBCA4B54367}" type="datetimeFigureOut">
              <a:rPr lang="en-US" smtClean="0"/>
              <a:t>8/6/2025</a:t>
            </a:fld>
            <a:endParaRPr lang="en-US"/>
          </a:p>
        </p:txBody>
      </p:sp>
      <p:sp>
        <p:nvSpPr>
          <p:cNvPr id="5" name="Footer Placeholder 4">
            <a:extLst>
              <a:ext uri="{FF2B5EF4-FFF2-40B4-BE49-F238E27FC236}">
                <a16:creationId xmlns:a16="http://schemas.microsoft.com/office/drawing/2014/main" id="{56739366-AFF4-606E-5B65-F13E43B575C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3B9B89B6-656C-9D14-74A0-B247B69E93D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04CA5F77-EFFE-472E-87AD-5A569AC4D160}" type="slidenum">
              <a:rPr lang="en-US" smtClean="0"/>
              <a:t>‹#›</a:t>
            </a:fld>
            <a:endParaRPr lang="en-US"/>
          </a:p>
        </p:txBody>
      </p:sp>
    </p:spTree>
    <p:extLst>
      <p:ext uri="{BB962C8B-B14F-4D97-AF65-F5344CB8AC3E}">
        <p14:creationId xmlns:p14="http://schemas.microsoft.com/office/powerpoint/2010/main" val="234865114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6.png"/><Relationship Id="rId7" Type="http://schemas.openxmlformats.org/officeDocument/2006/relationships/hyperlink" Target="https://it.wikipedia.org/wiki/Vanilla_planifolia" TargetMode="External"/><Relationship Id="rId12" Type="http://schemas.openxmlformats.org/officeDocument/2006/relationships/image" Target="../media/image23.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8.jpeg"/><Relationship Id="rId11" Type="http://schemas.openxmlformats.org/officeDocument/2006/relationships/image" Target="../media/image22.png"/><Relationship Id="rId5" Type="http://schemas.openxmlformats.org/officeDocument/2006/relationships/hyperlink" Target="https://af.wikipedia.org/wiki/Vanielje" TargetMode="External"/><Relationship Id="rId10" Type="http://schemas.openxmlformats.org/officeDocument/2006/relationships/image" Target="../media/image21.png"/><Relationship Id="rId4" Type="http://schemas.openxmlformats.org/officeDocument/2006/relationships/image" Target="../media/image17.jpeg"/><Relationship Id="rId9" Type="http://schemas.openxmlformats.org/officeDocument/2006/relationships/image" Target="../media/image2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30.svg"/><Relationship Id="rId3" Type="http://schemas.microsoft.com/office/2007/relationships/hdphoto" Target="../media/hdphoto2.wdp"/><Relationship Id="rId7" Type="http://schemas.openxmlformats.org/officeDocument/2006/relationships/image" Target="../media/image29.png"/><Relationship Id="rId12" Type="http://schemas.openxmlformats.org/officeDocument/2006/relationships/image" Target="../media/image34.svg"/><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28.svg"/><Relationship Id="rId11" Type="http://schemas.openxmlformats.org/officeDocument/2006/relationships/image" Target="../media/image33.png"/><Relationship Id="rId5" Type="http://schemas.openxmlformats.org/officeDocument/2006/relationships/image" Target="../media/image27.png"/><Relationship Id="rId10" Type="http://schemas.openxmlformats.org/officeDocument/2006/relationships/image" Target="../media/image32.svg"/><Relationship Id="rId4" Type="http://schemas.openxmlformats.org/officeDocument/2006/relationships/hyperlink" Target="http://wikitravel.org/en/Pacific_Northwest" TargetMode="External"/><Relationship Id="rId9" Type="http://schemas.openxmlformats.org/officeDocument/2006/relationships/image" Target="../media/image31.png"/></Relationships>
</file>

<file path=ppt/slides/_rels/slide23.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mailto:Abhinav@agriplast.co.in" TargetMode="External"/><Relationship Id="rId7" Type="http://schemas.openxmlformats.org/officeDocument/2006/relationships/hyperlink" Target="https://www.youtube.com/watch?v=sfCxgpiqp0I&amp;t=124s" TargetMode="External"/><Relationship Id="rId2" Type="http://schemas.openxmlformats.org/officeDocument/2006/relationships/hyperlink" Target="https://www.youtube.com/watch?v=KyCi4UB-Jjg" TargetMode="External"/><Relationship Id="rId1" Type="http://schemas.openxmlformats.org/officeDocument/2006/relationships/slideLayout" Target="../slideLayouts/slideLayout2.xml"/><Relationship Id="rId6" Type="http://schemas.openxmlformats.org/officeDocument/2006/relationships/hyperlink" Target="http://www.discoveragriculture.com/" TargetMode="External"/><Relationship Id="rId5" Type="http://schemas.openxmlformats.org/officeDocument/2006/relationships/hyperlink" Target="https://www.youtube.com/watch?v=AyMGeJ13A68&amp;t=3s" TargetMode="External"/><Relationship Id="rId4" Type="http://schemas.openxmlformats.org/officeDocument/2006/relationships/hyperlink" Target="https://www.youtube.com/watch?v=_qmjZhDAcA4&amp;t=99s" TargetMode="External"/></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6.xml.rels><?xml version="1.0" encoding="UTF-8" standalone="yes"?>
<Relationships xmlns="http://schemas.openxmlformats.org/package/2006/relationships"><Relationship Id="rId8" Type="http://schemas.openxmlformats.org/officeDocument/2006/relationships/hyperlink" Target="https://www.flickr.com/photos/mommyknows/8431530278" TargetMode="External"/><Relationship Id="rId3" Type="http://schemas.openxmlformats.org/officeDocument/2006/relationships/diagramLayout" Target="../diagrams/layout5.xml"/><Relationship Id="rId7" Type="http://schemas.openxmlformats.org/officeDocument/2006/relationships/image" Target="../media/image47.jpeg"/><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3.png"/><Relationship Id="rId13" Type="http://schemas.openxmlformats.org/officeDocument/2006/relationships/image" Target="../media/image8.svg"/><Relationship Id="rId3" Type="http://schemas.openxmlformats.org/officeDocument/2006/relationships/diagramData" Target="../diagrams/data1.xml"/><Relationship Id="rId7" Type="http://schemas.microsoft.com/office/2007/relationships/diagramDrawing" Target="../diagrams/drawing1.xml"/><Relationship Id="rId12" Type="http://schemas.openxmlformats.org/officeDocument/2006/relationships/image" Target="../media/image7.png"/><Relationship Id="rId17" Type="http://schemas.openxmlformats.org/officeDocument/2006/relationships/image" Target="../media/image12.svg"/><Relationship Id="rId2" Type="http://schemas.openxmlformats.org/officeDocument/2006/relationships/notesSlide" Target="../notesSlides/notesSlide2.xml"/><Relationship Id="rId16"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diagramColors" Target="../diagrams/colors1.xml"/><Relationship Id="rId11" Type="http://schemas.openxmlformats.org/officeDocument/2006/relationships/image" Target="../media/image6.svg"/><Relationship Id="rId5" Type="http://schemas.openxmlformats.org/officeDocument/2006/relationships/diagramQuickStyle" Target="../diagrams/quickStyle1.xml"/><Relationship Id="rId15" Type="http://schemas.openxmlformats.org/officeDocument/2006/relationships/image" Target="../media/image10.svg"/><Relationship Id="rId10" Type="http://schemas.openxmlformats.org/officeDocument/2006/relationships/image" Target="../media/image5.png"/><Relationship Id="rId4" Type="http://schemas.openxmlformats.org/officeDocument/2006/relationships/diagramLayout" Target="../diagrams/layout1.xml"/><Relationship Id="rId9" Type="http://schemas.openxmlformats.org/officeDocument/2006/relationships/image" Target="../media/image4.svg"/><Relationship Id="rId14"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54212C8-55D8-FB9E-F5B3-9CA123A00CA5}"/>
              </a:ext>
            </a:extLst>
          </p:cNvPr>
          <p:cNvPicPr>
            <a:picLocks noChangeAspect="1"/>
          </p:cNvPicPr>
          <p:nvPr/>
        </p:nvPicPr>
        <p:blipFill>
          <a:blip r:embed="rId2"/>
          <a:stretch>
            <a:fillRect/>
          </a:stretch>
        </p:blipFill>
        <p:spPr>
          <a:xfrm>
            <a:off x="755374" y="591899"/>
            <a:ext cx="3953992" cy="5923584"/>
          </a:xfrm>
          <a:prstGeom prst="rect">
            <a:avLst/>
          </a:prstGeom>
        </p:spPr>
      </p:pic>
      <p:sp>
        <p:nvSpPr>
          <p:cNvPr id="3" name="Subtitle 2">
            <a:extLst>
              <a:ext uri="{FF2B5EF4-FFF2-40B4-BE49-F238E27FC236}">
                <a16:creationId xmlns:a16="http://schemas.microsoft.com/office/drawing/2014/main" id="{4CA1A0CE-70F4-E6CF-0B25-20955446BC3B}"/>
              </a:ext>
            </a:extLst>
          </p:cNvPr>
          <p:cNvSpPr>
            <a:spLocks noGrp="1"/>
          </p:cNvSpPr>
          <p:nvPr>
            <p:ph type="subTitle" idx="1"/>
          </p:nvPr>
        </p:nvSpPr>
        <p:spPr>
          <a:xfrm>
            <a:off x="4913034" y="1126435"/>
            <a:ext cx="7278966" cy="3112274"/>
          </a:xfrm>
        </p:spPr>
        <p:txBody>
          <a:bodyPr anchor="b">
            <a:noAutofit/>
          </a:bodyPr>
          <a:lstStyle/>
          <a:p>
            <a:pPr algn="l">
              <a:lnSpc>
                <a:spcPct val="120000"/>
              </a:lnSpc>
              <a:spcBef>
                <a:spcPts val="0"/>
              </a:spcBef>
            </a:pPr>
            <a:r>
              <a:rPr lang="en-US" sz="4800" dirty="0">
                <a:solidFill>
                  <a:schemeClr val="accent3">
                    <a:lumMod val="50000"/>
                  </a:schemeClr>
                </a:solidFill>
                <a:latin typeface="+mj-lt"/>
              </a:rPr>
              <a:t>Growing Sustainable Vanilla in the US</a:t>
            </a:r>
          </a:p>
          <a:p>
            <a:pPr algn="l"/>
            <a:endParaRPr lang="en-US" sz="1000" dirty="0">
              <a:solidFill>
                <a:schemeClr val="accent3">
                  <a:lumMod val="50000"/>
                </a:schemeClr>
              </a:solidFill>
            </a:endParaRPr>
          </a:p>
          <a:p>
            <a:pPr algn="l"/>
            <a:r>
              <a:rPr lang="en-US" sz="3600" i="1" dirty="0">
                <a:solidFill>
                  <a:schemeClr val="accent6">
                    <a:lumMod val="50000"/>
                  </a:schemeClr>
                </a:solidFill>
              </a:rPr>
              <a:t>Securing the Future of Vanilla</a:t>
            </a:r>
          </a:p>
        </p:txBody>
      </p:sp>
      <p:cxnSp>
        <p:nvCxnSpPr>
          <p:cNvPr id="8" name="Straight Connector 7">
            <a:extLst>
              <a:ext uri="{FF2B5EF4-FFF2-40B4-BE49-F238E27FC236}">
                <a16:creationId xmlns:a16="http://schemas.microsoft.com/office/drawing/2014/main" id="{D3F941E0-A3ED-7288-7B3F-0AE6E8C3BB2F}"/>
              </a:ext>
            </a:extLst>
          </p:cNvPr>
          <p:cNvCxnSpPr>
            <a:cxnSpLocks/>
          </p:cNvCxnSpPr>
          <p:nvPr/>
        </p:nvCxnSpPr>
        <p:spPr>
          <a:xfrm flipV="1">
            <a:off x="4714249" y="1669773"/>
            <a:ext cx="0" cy="2630467"/>
          </a:xfrm>
          <a:prstGeom prst="line">
            <a:avLst/>
          </a:prstGeom>
        </p:spPr>
        <p:style>
          <a:lnRef idx="2">
            <a:schemeClr val="accent3"/>
          </a:lnRef>
          <a:fillRef idx="0">
            <a:schemeClr val="accent3"/>
          </a:fillRef>
          <a:effectRef idx="1">
            <a:schemeClr val="accent3"/>
          </a:effectRef>
          <a:fontRef idx="minor">
            <a:schemeClr val="tx1"/>
          </a:fontRef>
        </p:style>
      </p:cxnSp>
    </p:spTree>
    <p:extLst>
      <p:ext uri="{BB962C8B-B14F-4D97-AF65-F5344CB8AC3E}">
        <p14:creationId xmlns:p14="http://schemas.microsoft.com/office/powerpoint/2010/main" val="34253168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8E32DA-5D6D-B54A-5097-5FD0E910881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75DECBE-7746-6B41-FCB1-B13D8AE7440E}"/>
              </a:ext>
            </a:extLst>
          </p:cNvPr>
          <p:cNvSpPr>
            <a:spLocks noGrp="1"/>
          </p:cNvSpPr>
          <p:nvPr>
            <p:ph type="title"/>
          </p:nvPr>
        </p:nvSpPr>
        <p:spPr>
          <a:xfrm>
            <a:off x="122981" y="0"/>
            <a:ext cx="10515600" cy="1325563"/>
          </a:xfrm>
        </p:spPr>
        <p:txBody>
          <a:bodyPr>
            <a:normAutofit/>
          </a:bodyPr>
          <a:lstStyle/>
          <a:p>
            <a:r>
              <a:rPr lang="en-US" sz="4000" dirty="0">
                <a:solidFill>
                  <a:srgbClr val="253E2C"/>
                </a:solidFill>
              </a:rPr>
              <a:t>What We Are Working On - What We Need Now  </a:t>
            </a:r>
          </a:p>
        </p:txBody>
      </p:sp>
      <p:sp>
        <p:nvSpPr>
          <p:cNvPr id="3" name="Content Placeholder 2">
            <a:extLst>
              <a:ext uri="{FF2B5EF4-FFF2-40B4-BE49-F238E27FC236}">
                <a16:creationId xmlns:a16="http://schemas.microsoft.com/office/drawing/2014/main" id="{DCA03DA4-ED50-0F49-BAA9-91EB95FC981B}"/>
              </a:ext>
            </a:extLst>
          </p:cNvPr>
          <p:cNvSpPr>
            <a:spLocks noGrp="1"/>
          </p:cNvSpPr>
          <p:nvPr>
            <p:ph idx="1"/>
          </p:nvPr>
        </p:nvSpPr>
        <p:spPr>
          <a:xfrm>
            <a:off x="171885" y="1467755"/>
            <a:ext cx="11848229" cy="4564290"/>
          </a:xfrm>
        </p:spPr>
        <p:txBody>
          <a:bodyPr>
            <a:normAutofit/>
          </a:bodyPr>
          <a:lstStyle/>
          <a:p>
            <a:pPr marL="0" indent="0">
              <a:buNone/>
            </a:pPr>
            <a:r>
              <a:rPr lang="en-US" sz="2400" b="1" dirty="0">
                <a:solidFill>
                  <a:srgbClr val="253E2C"/>
                </a:solidFill>
              </a:rPr>
              <a:t>Co-funding for R&amp;D, grow operations build out, extraction build-out</a:t>
            </a:r>
          </a:p>
          <a:p>
            <a:pPr lvl="1"/>
            <a:r>
              <a:rPr lang="en-US" sz="2000" dirty="0"/>
              <a:t>Private investment </a:t>
            </a:r>
          </a:p>
          <a:p>
            <a:pPr lvl="1"/>
            <a:r>
              <a:rPr lang="en-US" sz="2000" dirty="0"/>
              <a:t>State/Federal US Government : Innovation grants, rural economic development incentives, small business grants, women owned businesses.</a:t>
            </a:r>
          </a:p>
          <a:p>
            <a:pPr lvl="1"/>
            <a:endParaRPr lang="en-US" sz="2000" dirty="0"/>
          </a:p>
          <a:p>
            <a:pPr marL="0" indent="0">
              <a:buNone/>
            </a:pPr>
            <a:r>
              <a:rPr lang="en-US" sz="2400" b="1" dirty="0">
                <a:solidFill>
                  <a:srgbClr val="253E2C"/>
                </a:solidFill>
              </a:rPr>
              <a:t>Partnerships</a:t>
            </a:r>
            <a:endParaRPr lang="en-US" sz="2400" dirty="0">
              <a:solidFill>
                <a:srgbClr val="253E2C"/>
              </a:solidFill>
            </a:endParaRPr>
          </a:p>
          <a:p>
            <a:pPr lvl="1"/>
            <a:r>
              <a:rPr lang="en-US" sz="2000" dirty="0"/>
              <a:t>Business Oregon </a:t>
            </a:r>
          </a:p>
          <a:p>
            <a:pPr lvl="1"/>
            <a:r>
              <a:rPr lang="en-US" sz="2000" dirty="0"/>
              <a:t>Food Innovation Center – Oregon State University </a:t>
            </a:r>
          </a:p>
          <a:p>
            <a:pPr lvl="1"/>
            <a:r>
              <a:rPr lang="en-US" sz="2000" dirty="0"/>
              <a:t>University Researchers &amp; Expertise (Washington State University, Oregon State University, University of Florida)</a:t>
            </a:r>
          </a:p>
          <a:p>
            <a:pPr lvl="1"/>
            <a:r>
              <a:rPr lang="en-US" sz="2000" dirty="0"/>
              <a:t>Regional US Growers and Co-Ops</a:t>
            </a:r>
          </a:p>
          <a:p>
            <a:pPr lvl="1"/>
            <a:r>
              <a:rPr lang="en-US" sz="2000" dirty="0"/>
              <a:t>US Customers - Food and flavor companies for pilot contracts</a:t>
            </a:r>
          </a:p>
          <a:p>
            <a:pPr lvl="1"/>
            <a:r>
              <a:rPr lang="en-US" sz="2000" dirty="0"/>
              <a:t>Renewable energy companies (Solar, Wind)</a:t>
            </a:r>
          </a:p>
        </p:txBody>
      </p:sp>
    </p:spTree>
    <p:extLst>
      <p:ext uri="{BB962C8B-B14F-4D97-AF65-F5344CB8AC3E}">
        <p14:creationId xmlns:p14="http://schemas.microsoft.com/office/powerpoint/2010/main" val="20251011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261EB-E39E-C11F-F66D-557B3E7C5D45}"/>
              </a:ext>
            </a:extLst>
          </p:cNvPr>
          <p:cNvSpPr>
            <a:spLocks noGrp="1"/>
          </p:cNvSpPr>
          <p:nvPr>
            <p:ph type="title"/>
          </p:nvPr>
        </p:nvSpPr>
        <p:spPr>
          <a:xfrm>
            <a:off x="119270" y="-114266"/>
            <a:ext cx="10515600" cy="1325563"/>
          </a:xfrm>
        </p:spPr>
        <p:txBody>
          <a:bodyPr>
            <a:normAutofit/>
          </a:bodyPr>
          <a:lstStyle/>
          <a:p>
            <a:r>
              <a:rPr lang="en-US" sz="4000" dirty="0">
                <a:solidFill>
                  <a:srgbClr val="253E2C"/>
                </a:solidFill>
              </a:rPr>
              <a:t>Appendix </a:t>
            </a:r>
          </a:p>
        </p:txBody>
      </p:sp>
      <p:sp>
        <p:nvSpPr>
          <p:cNvPr id="3" name="Content Placeholder 2">
            <a:extLst>
              <a:ext uri="{FF2B5EF4-FFF2-40B4-BE49-F238E27FC236}">
                <a16:creationId xmlns:a16="http://schemas.microsoft.com/office/drawing/2014/main" id="{ABDD4033-FD29-574C-904F-9BD8C9BE42FE}"/>
              </a:ext>
            </a:extLst>
          </p:cNvPr>
          <p:cNvSpPr>
            <a:spLocks noGrp="1"/>
          </p:cNvSpPr>
          <p:nvPr>
            <p:ph idx="1"/>
          </p:nvPr>
        </p:nvSpPr>
        <p:spPr/>
        <p:txBody>
          <a:bodyPr/>
          <a:lstStyle/>
          <a:p>
            <a:pPr marL="514350" indent="-514350">
              <a:buAutoNum type="arabicPeriod"/>
            </a:pPr>
            <a:r>
              <a:rPr lang="en-US" dirty="0"/>
              <a:t>Terra35 System </a:t>
            </a:r>
          </a:p>
          <a:p>
            <a:pPr marL="514350" indent="-514350">
              <a:buAutoNum type="arabicPeriod"/>
            </a:pPr>
            <a:r>
              <a:rPr lang="en-US" dirty="0"/>
              <a:t>Analysis – vanilla lifecycle: outdoor vs. indoor grow</a:t>
            </a:r>
          </a:p>
          <a:p>
            <a:pPr marL="514350" indent="-514350">
              <a:buAutoNum type="arabicPeriod"/>
            </a:pPr>
            <a:r>
              <a:rPr lang="en-US" dirty="0"/>
              <a:t>Vanilla value Chain </a:t>
            </a:r>
          </a:p>
        </p:txBody>
      </p:sp>
    </p:spTree>
    <p:extLst>
      <p:ext uri="{BB962C8B-B14F-4D97-AF65-F5344CB8AC3E}">
        <p14:creationId xmlns:p14="http://schemas.microsoft.com/office/powerpoint/2010/main" val="28158437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E8A15F-8173-BB63-CE2D-DAF2ECC3A587}"/>
              </a:ext>
            </a:extLst>
          </p:cNvPr>
          <p:cNvSpPr>
            <a:spLocks noGrp="1"/>
          </p:cNvSpPr>
          <p:nvPr>
            <p:ph type="title"/>
          </p:nvPr>
        </p:nvSpPr>
        <p:spPr>
          <a:xfrm>
            <a:off x="174572" y="-34081"/>
            <a:ext cx="10515600" cy="1325563"/>
          </a:xfrm>
        </p:spPr>
        <p:txBody>
          <a:bodyPr>
            <a:normAutofit/>
          </a:bodyPr>
          <a:lstStyle/>
          <a:p>
            <a:r>
              <a:rPr lang="en-US" sz="4000" dirty="0">
                <a:solidFill>
                  <a:srgbClr val="253E2C"/>
                </a:solidFill>
              </a:rPr>
              <a:t>Terra35 System - Cultivate to Extract to Sell </a:t>
            </a:r>
          </a:p>
        </p:txBody>
      </p:sp>
      <p:graphicFrame>
        <p:nvGraphicFramePr>
          <p:cNvPr id="4" name="Table 3">
            <a:extLst>
              <a:ext uri="{FF2B5EF4-FFF2-40B4-BE49-F238E27FC236}">
                <a16:creationId xmlns:a16="http://schemas.microsoft.com/office/drawing/2014/main" id="{1739BD09-573D-2423-AFB5-EF1BDD7F6A71}"/>
              </a:ext>
            </a:extLst>
          </p:cNvPr>
          <p:cNvGraphicFramePr>
            <a:graphicFrameLocks noGrp="1"/>
          </p:cNvGraphicFramePr>
          <p:nvPr>
            <p:extLst>
              <p:ext uri="{D42A27DB-BD31-4B8C-83A1-F6EECF244321}">
                <p14:modId xmlns:p14="http://schemas.microsoft.com/office/powerpoint/2010/main" val="2669021856"/>
              </p:ext>
            </p:extLst>
          </p:nvPr>
        </p:nvGraphicFramePr>
        <p:xfrm>
          <a:off x="1915591" y="1912015"/>
          <a:ext cx="6818119" cy="4525036"/>
        </p:xfrm>
        <a:graphic>
          <a:graphicData uri="http://schemas.openxmlformats.org/drawingml/2006/table">
            <a:tbl>
              <a:tblPr firstRow="1" bandRow="1">
                <a:tableStyleId>{5940675A-B579-460E-94D1-54222C63F5DA}</a:tableStyleId>
              </a:tblPr>
              <a:tblGrid>
                <a:gridCol w="6818119">
                  <a:extLst>
                    <a:ext uri="{9D8B030D-6E8A-4147-A177-3AD203B41FA5}">
                      <a16:colId xmlns:a16="http://schemas.microsoft.com/office/drawing/2014/main" val="2973279154"/>
                    </a:ext>
                  </a:extLst>
                </a:gridCol>
              </a:tblGrid>
              <a:tr h="652729">
                <a:tc>
                  <a:txBody>
                    <a:bodyPr/>
                    <a:lstStyle/>
                    <a:p>
                      <a:endParaRPr lang="en-US"/>
                    </a:p>
                  </a:txBody>
                  <a:tcPr>
                    <a:lnL w="12700" cap="flat" cmpd="sng" algn="ctr">
                      <a:solidFill>
                        <a:schemeClr val="accent3">
                          <a:lumMod val="75000"/>
                        </a:schemeClr>
                      </a:solidFill>
                      <a:prstDash val="sysDot"/>
                      <a:round/>
                      <a:headEnd type="none" w="med" len="med"/>
                      <a:tailEnd type="none" w="med" len="med"/>
                    </a:lnL>
                    <a:lnR w="12700" cap="flat" cmpd="sng" algn="ctr">
                      <a:solidFill>
                        <a:schemeClr val="accent3">
                          <a:lumMod val="75000"/>
                        </a:schemeClr>
                      </a:solidFill>
                      <a:prstDash val="sysDot"/>
                      <a:round/>
                      <a:headEnd type="none" w="med" len="med"/>
                      <a:tailEnd type="none" w="med" len="med"/>
                    </a:lnR>
                    <a:lnT w="12700" cap="flat" cmpd="sng" algn="ctr">
                      <a:solidFill>
                        <a:schemeClr val="accent3">
                          <a:lumMod val="75000"/>
                        </a:schemeClr>
                      </a:solidFill>
                      <a:prstDash val="sysDot"/>
                      <a:round/>
                      <a:headEnd type="none" w="med" len="med"/>
                      <a:tailEnd type="none" w="med" len="med"/>
                    </a:lnT>
                    <a:lnB w="12700" cap="flat" cmpd="sng" algn="ctr">
                      <a:solidFill>
                        <a:schemeClr val="accent3">
                          <a:lumMod val="75000"/>
                        </a:schemeClr>
                      </a:solidFill>
                      <a:prstDash val="sysDot"/>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000548348"/>
                  </a:ext>
                </a:extLst>
              </a:tr>
              <a:tr h="1239571">
                <a:tc>
                  <a:txBody>
                    <a:bodyPr/>
                    <a:lstStyle/>
                    <a:p>
                      <a:endParaRPr lang="en-US"/>
                    </a:p>
                  </a:txBody>
                  <a:tcPr>
                    <a:lnL w="12700" cap="flat" cmpd="sng" algn="ctr">
                      <a:solidFill>
                        <a:schemeClr val="accent3">
                          <a:lumMod val="75000"/>
                        </a:schemeClr>
                      </a:solidFill>
                      <a:prstDash val="sysDot"/>
                      <a:round/>
                      <a:headEnd type="none" w="med" len="med"/>
                      <a:tailEnd type="none" w="med" len="med"/>
                    </a:lnL>
                    <a:lnR w="12700" cap="flat" cmpd="sng" algn="ctr">
                      <a:solidFill>
                        <a:schemeClr val="accent3">
                          <a:lumMod val="75000"/>
                        </a:schemeClr>
                      </a:solidFill>
                      <a:prstDash val="sysDot"/>
                      <a:round/>
                      <a:headEnd type="none" w="med" len="med"/>
                      <a:tailEnd type="none" w="med" len="med"/>
                    </a:lnR>
                    <a:lnT w="12700" cap="flat" cmpd="sng" algn="ctr">
                      <a:solidFill>
                        <a:schemeClr val="accent3">
                          <a:lumMod val="75000"/>
                        </a:schemeClr>
                      </a:solidFill>
                      <a:prstDash val="sysDot"/>
                      <a:round/>
                      <a:headEnd type="none" w="med" len="med"/>
                      <a:tailEnd type="none" w="med" len="med"/>
                    </a:lnT>
                    <a:lnB w="12700" cap="flat" cmpd="sng" algn="ctr">
                      <a:solidFill>
                        <a:schemeClr val="accent3">
                          <a:lumMod val="75000"/>
                        </a:schemeClr>
                      </a:solidFill>
                      <a:prstDash val="sysDot"/>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2350349857"/>
                  </a:ext>
                </a:extLst>
              </a:tr>
              <a:tr h="742950">
                <a:tc>
                  <a:txBody>
                    <a:bodyPr/>
                    <a:lstStyle/>
                    <a:p>
                      <a:endParaRPr lang="en-US"/>
                    </a:p>
                  </a:txBody>
                  <a:tcPr>
                    <a:lnL w="12700" cap="flat" cmpd="sng" algn="ctr">
                      <a:solidFill>
                        <a:schemeClr val="accent3">
                          <a:lumMod val="75000"/>
                        </a:schemeClr>
                      </a:solidFill>
                      <a:prstDash val="sysDot"/>
                      <a:round/>
                      <a:headEnd type="none" w="med" len="med"/>
                      <a:tailEnd type="none" w="med" len="med"/>
                    </a:lnL>
                    <a:lnR w="12700" cap="flat" cmpd="sng" algn="ctr">
                      <a:solidFill>
                        <a:schemeClr val="accent3">
                          <a:lumMod val="75000"/>
                        </a:schemeClr>
                      </a:solidFill>
                      <a:prstDash val="sysDot"/>
                      <a:round/>
                      <a:headEnd type="none" w="med" len="med"/>
                      <a:tailEnd type="none" w="med" len="med"/>
                    </a:lnR>
                    <a:lnT w="12700" cap="flat" cmpd="sng" algn="ctr">
                      <a:solidFill>
                        <a:schemeClr val="accent3">
                          <a:lumMod val="75000"/>
                        </a:schemeClr>
                      </a:solidFill>
                      <a:prstDash val="sysDot"/>
                      <a:round/>
                      <a:headEnd type="none" w="med" len="med"/>
                      <a:tailEnd type="none" w="med" len="med"/>
                    </a:lnT>
                    <a:lnB w="12700" cap="flat" cmpd="sng" algn="ctr">
                      <a:solidFill>
                        <a:schemeClr val="accent3">
                          <a:lumMod val="75000"/>
                        </a:schemeClr>
                      </a:solidFill>
                      <a:prstDash val="sysDot"/>
                      <a:round/>
                      <a:headEnd type="none" w="med" len="med"/>
                      <a:tailEnd type="none" w="med" len="med"/>
                    </a:lnB>
                    <a:solidFill>
                      <a:schemeClr val="accent3">
                        <a:lumMod val="40000"/>
                        <a:lumOff val="60000"/>
                      </a:schemeClr>
                    </a:solidFill>
                  </a:tcPr>
                </a:tc>
                <a:extLst>
                  <a:ext uri="{0D108BD9-81ED-4DB2-BD59-A6C34878D82A}">
                    <a16:rowId xmlns:a16="http://schemas.microsoft.com/office/drawing/2014/main" val="136660681"/>
                  </a:ext>
                </a:extLst>
              </a:tr>
              <a:tr h="673322">
                <a:tc>
                  <a:txBody>
                    <a:bodyPr/>
                    <a:lstStyle/>
                    <a:p>
                      <a:endParaRPr lang="en-US"/>
                    </a:p>
                    <a:p>
                      <a:endParaRPr lang="en-US"/>
                    </a:p>
                  </a:txBody>
                  <a:tcPr>
                    <a:lnL w="12700" cap="flat" cmpd="sng" algn="ctr">
                      <a:solidFill>
                        <a:schemeClr val="accent3">
                          <a:lumMod val="75000"/>
                        </a:schemeClr>
                      </a:solidFill>
                      <a:prstDash val="sysDot"/>
                      <a:round/>
                      <a:headEnd type="none" w="med" len="med"/>
                      <a:tailEnd type="none" w="med" len="med"/>
                    </a:lnL>
                    <a:lnR w="12700" cap="flat" cmpd="sng" algn="ctr">
                      <a:solidFill>
                        <a:schemeClr val="accent3">
                          <a:lumMod val="75000"/>
                        </a:schemeClr>
                      </a:solidFill>
                      <a:prstDash val="sysDot"/>
                      <a:round/>
                      <a:headEnd type="none" w="med" len="med"/>
                      <a:tailEnd type="none" w="med" len="med"/>
                    </a:lnR>
                    <a:lnT w="12700" cap="flat" cmpd="sng" algn="ctr">
                      <a:solidFill>
                        <a:schemeClr val="accent3">
                          <a:lumMod val="75000"/>
                        </a:schemeClr>
                      </a:solidFill>
                      <a:prstDash val="sysDot"/>
                      <a:round/>
                      <a:headEnd type="none" w="med" len="med"/>
                      <a:tailEnd type="none" w="med" len="med"/>
                    </a:lnT>
                    <a:lnB w="12700" cap="flat" cmpd="sng" algn="ctr">
                      <a:solidFill>
                        <a:schemeClr val="accent3">
                          <a:lumMod val="75000"/>
                        </a:schemeClr>
                      </a:solidFill>
                      <a:prstDash val="sysDot"/>
                      <a:round/>
                      <a:headEnd type="none" w="med" len="med"/>
                      <a:tailEnd type="none" w="med" len="med"/>
                    </a:lnB>
                    <a:solidFill>
                      <a:schemeClr val="accent3">
                        <a:lumMod val="60000"/>
                        <a:lumOff val="40000"/>
                      </a:schemeClr>
                    </a:solidFill>
                  </a:tcPr>
                </a:tc>
                <a:extLst>
                  <a:ext uri="{0D108BD9-81ED-4DB2-BD59-A6C34878D82A}">
                    <a16:rowId xmlns:a16="http://schemas.microsoft.com/office/drawing/2014/main" val="944255572"/>
                  </a:ext>
                </a:extLst>
              </a:tr>
              <a:tr h="1216464">
                <a:tc>
                  <a:txBody>
                    <a:bodyPr/>
                    <a:lstStyle/>
                    <a:p>
                      <a:endParaRPr lang="en-US"/>
                    </a:p>
                  </a:txBody>
                  <a:tcPr>
                    <a:lnL w="12700" cap="flat" cmpd="sng" algn="ctr">
                      <a:solidFill>
                        <a:schemeClr val="accent3">
                          <a:lumMod val="75000"/>
                        </a:schemeClr>
                      </a:solidFill>
                      <a:prstDash val="sysDot"/>
                      <a:round/>
                      <a:headEnd type="none" w="med" len="med"/>
                      <a:tailEnd type="none" w="med" len="med"/>
                    </a:lnL>
                    <a:lnR w="12700" cap="flat" cmpd="sng" algn="ctr">
                      <a:solidFill>
                        <a:schemeClr val="accent3">
                          <a:lumMod val="75000"/>
                        </a:schemeClr>
                      </a:solidFill>
                      <a:prstDash val="sysDot"/>
                      <a:round/>
                      <a:headEnd type="none" w="med" len="med"/>
                      <a:tailEnd type="none" w="med" len="med"/>
                    </a:lnR>
                    <a:lnT w="12700" cap="flat" cmpd="sng" algn="ctr">
                      <a:solidFill>
                        <a:schemeClr val="accent3">
                          <a:lumMod val="75000"/>
                        </a:schemeClr>
                      </a:solidFill>
                      <a:prstDash val="sysDot"/>
                      <a:round/>
                      <a:headEnd type="none" w="med" len="med"/>
                      <a:tailEnd type="none" w="med" len="med"/>
                    </a:lnT>
                    <a:lnB w="12700" cap="flat" cmpd="sng" algn="ctr">
                      <a:solidFill>
                        <a:schemeClr val="accent3">
                          <a:lumMod val="75000"/>
                        </a:schemeClr>
                      </a:solidFill>
                      <a:prstDash val="sysDot"/>
                      <a:round/>
                      <a:headEnd type="none" w="med" len="med"/>
                      <a:tailEnd type="none" w="med" len="med"/>
                    </a:lnB>
                    <a:solidFill>
                      <a:srgbClr val="2D9A06"/>
                    </a:solidFill>
                  </a:tcPr>
                </a:tc>
                <a:extLst>
                  <a:ext uri="{0D108BD9-81ED-4DB2-BD59-A6C34878D82A}">
                    <a16:rowId xmlns:a16="http://schemas.microsoft.com/office/drawing/2014/main" val="3586461109"/>
                  </a:ext>
                </a:extLst>
              </a:tr>
            </a:tbl>
          </a:graphicData>
        </a:graphic>
      </p:graphicFrame>
      <p:sp>
        <p:nvSpPr>
          <p:cNvPr id="5" name="Rectangle 4">
            <a:extLst>
              <a:ext uri="{FF2B5EF4-FFF2-40B4-BE49-F238E27FC236}">
                <a16:creationId xmlns:a16="http://schemas.microsoft.com/office/drawing/2014/main" id="{56DA9B81-6055-3FC3-2AD0-FEDD1980C6CC}"/>
              </a:ext>
            </a:extLst>
          </p:cNvPr>
          <p:cNvSpPr/>
          <p:nvPr/>
        </p:nvSpPr>
        <p:spPr>
          <a:xfrm>
            <a:off x="4423295" y="2705768"/>
            <a:ext cx="777681" cy="464024"/>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700"/>
              <a:t>Growing facility </a:t>
            </a:r>
          </a:p>
        </p:txBody>
      </p:sp>
      <p:sp>
        <p:nvSpPr>
          <p:cNvPr id="6" name="Rectangle 5">
            <a:extLst>
              <a:ext uri="{FF2B5EF4-FFF2-40B4-BE49-F238E27FC236}">
                <a16:creationId xmlns:a16="http://schemas.microsoft.com/office/drawing/2014/main" id="{B43C496E-6C09-707D-951B-9E820A2D7E1E}"/>
              </a:ext>
            </a:extLst>
          </p:cNvPr>
          <p:cNvSpPr/>
          <p:nvPr/>
        </p:nvSpPr>
        <p:spPr>
          <a:xfrm>
            <a:off x="7020948" y="3194833"/>
            <a:ext cx="772775" cy="464024"/>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700"/>
              <a:t>Water recycling system </a:t>
            </a:r>
          </a:p>
        </p:txBody>
      </p:sp>
      <p:sp>
        <p:nvSpPr>
          <p:cNvPr id="7" name="Rectangle 6">
            <a:extLst>
              <a:ext uri="{FF2B5EF4-FFF2-40B4-BE49-F238E27FC236}">
                <a16:creationId xmlns:a16="http://schemas.microsoft.com/office/drawing/2014/main" id="{A084E65E-24CD-0BB3-42A4-EEBA7EDE47BF}"/>
              </a:ext>
            </a:extLst>
          </p:cNvPr>
          <p:cNvSpPr/>
          <p:nvPr/>
        </p:nvSpPr>
        <p:spPr>
          <a:xfrm>
            <a:off x="5248012" y="2701049"/>
            <a:ext cx="717481" cy="464024"/>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700"/>
              <a:t>HVAC/</a:t>
            </a:r>
          </a:p>
          <a:p>
            <a:pPr algn="ctr"/>
            <a:r>
              <a:rPr lang="en-US" sz="700"/>
              <a:t>Heat</a:t>
            </a:r>
          </a:p>
        </p:txBody>
      </p:sp>
      <p:sp>
        <p:nvSpPr>
          <p:cNvPr id="9" name="Rectangle 8">
            <a:extLst>
              <a:ext uri="{FF2B5EF4-FFF2-40B4-BE49-F238E27FC236}">
                <a16:creationId xmlns:a16="http://schemas.microsoft.com/office/drawing/2014/main" id="{8FA80ABF-580E-5B97-4B39-F5654307E3BD}"/>
              </a:ext>
            </a:extLst>
          </p:cNvPr>
          <p:cNvSpPr/>
          <p:nvPr/>
        </p:nvSpPr>
        <p:spPr>
          <a:xfrm>
            <a:off x="4490872" y="4606117"/>
            <a:ext cx="714232" cy="464024"/>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700"/>
              <a:t>Distribution networks </a:t>
            </a:r>
          </a:p>
        </p:txBody>
      </p:sp>
      <p:sp>
        <p:nvSpPr>
          <p:cNvPr id="10" name="Rectangle 9">
            <a:extLst>
              <a:ext uri="{FF2B5EF4-FFF2-40B4-BE49-F238E27FC236}">
                <a16:creationId xmlns:a16="http://schemas.microsoft.com/office/drawing/2014/main" id="{6E5C0693-E863-C88B-CF57-767F688C845C}"/>
              </a:ext>
            </a:extLst>
          </p:cNvPr>
          <p:cNvSpPr/>
          <p:nvPr/>
        </p:nvSpPr>
        <p:spPr>
          <a:xfrm>
            <a:off x="5229955" y="3194833"/>
            <a:ext cx="733338" cy="464024"/>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700"/>
              <a:t>Plants</a:t>
            </a:r>
          </a:p>
        </p:txBody>
      </p:sp>
      <p:sp>
        <p:nvSpPr>
          <p:cNvPr id="11" name="Rectangle 10">
            <a:extLst>
              <a:ext uri="{FF2B5EF4-FFF2-40B4-BE49-F238E27FC236}">
                <a16:creationId xmlns:a16="http://schemas.microsoft.com/office/drawing/2014/main" id="{A5AB2639-39F0-5D63-EFF1-2CF83C726D72}"/>
              </a:ext>
            </a:extLst>
          </p:cNvPr>
          <p:cNvSpPr/>
          <p:nvPr/>
        </p:nvSpPr>
        <p:spPr>
          <a:xfrm>
            <a:off x="6004140" y="3194833"/>
            <a:ext cx="776481" cy="464024"/>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700"/>
              <a:t>Tech systems to monitor &amp; control environment</a:t>
            </a:r>
          </a:p>
        </p:txBody>
      </p:sp>
      <p:sp>
        <p:nvSpPr>
          <p:cNvPr id="12" name="Rectangle 11">
            <a:extLst>
              <a:ext uri="{FF2B5EF4-FFF2-40B4-BE49-F238E27FC236}">
                <a16:creationId xmlns:a16="http://schemas.microsoft.com/office/drawing/2014/main" id="{F23319EB-FB06-BAD0-F478-D1C679D730D0}"/>
              </a:ext>
            </a:extLst>
          </p:cNvPr>
          <p:cNvSpPr/>
          <p:nvPr/>
        </p:nvSpPr>
        <p:spPr>
          <a:xfrm>
            <a:off x="4429501" y="3920157"/>
            <a:ext cx="714231" cy="464024"/>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700"/>
              <a:t>Curing apparatus </a:t>
            </a:r>
          </a:p>
        </p:txBody>
      </p:sp>
      <p:sp>
        <p:nvSpPr>
          <p:cNvPr id="13" name="Rectangle 12">
            <a:extLst>
              <a:ext uri="{FF2B5EF4-FFF2-40B4-BE49-F238E27FC236}">
                <a16:creationId xmlns:a16="http://schemas.microsoft.com/office/drawing/2014/main" id="{C64AAAE3-C377-BB14-7386-A00489884B33}"/>
              </a:ext>
            </a:extLst>
          </p:cNvPr>
          <p:cNvSpPr/>
          <p:nvPr/>
        </p:nvSpPr>
        <p:spPr>
          <a:xfrm>
            <a:off x="5167268" y="3920157"/>
            <a:ext cx="651621" cy="464024"/>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700"/>
              <a:t>Curing Facility </a:t>
            </a:r>
          </a:p>
        </p:txBody>
      </p:sp>
      <p:sp>
        <p:nvSpPr>
          <p:cNvPr id="14" name="Rectangle 13">
            <a:extLst>
              <a:ext uri="{FF2B5EF4-FFF2-40B4-BE49-F238E27FC236}">
                <a16:creationId xmlns:a16="http://schemas.microsoft.com/office/drawing/2014/main" id="{0E16C6C6-62CD-D816-B315-01A44739918C}"/>
              </a:ext>
            </a:extLst>
          </p:cNvPr>
          <p:cNvSpPr/>
          <p:nvPr/>
        </p:nvSpPr>
        <p:spPr>
          <a:xfrm>
            <a:off x="6706978" y="3929497"/>
            <a:ext cx="669392" cy="464024"/>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700"/>
              <a:t>Extraction facility</a:t>
            </a:r>
          </a:p>
        </p:txBody>
      </p:sp>
      <p:sp>
        <p:nvSpPr>
          <p:cNvPr id="15" name="Rectangle 14">
            <a:extLst>
              <a:ext uri="{FF2B5EF4-FFF2-40B4-BE49-F238E27FC236}">
                <a16:creationId xmlns:a16="http://schemas.microsoft.com/office/drawing/2014/main" id="{51F47586-6969-24D0-124E-DA5E02735FE8}"/>
              </a:ext>
            </a:extLst>
          </p:cNvPr>
          <p:cNvSpPr/>
          <p:nvPr/>
        </p:nvSpPr>
        <p:spPr>
          <a:xfrm>
            <a:off x="7889359" y="2887030"/>
            <a:ext cx="695535" cy="464024"/>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700"/>
              <a:t>Academic Research Facility</a:t>
            </a:r>
          </a:p>
        </p:txBody>
      </p:sp>
      <p:sp>
        <p:nvSpPr>
          <p:cNvPr id="16" name="Rectangle 15">
            <a:extLst>
              <a:ext uri="{FF2B5EF4-FFF2-40B4-BE49-F238E27FC236}">
                <a16:creationId xmlns:a16="http://schemas.microsoft.com/office/drawing/2014/main" id="{91B83E31-61FA-993D-A378-EDCE3F69C76C}"/>
              </a:ext>
            </a:extLst>
          </p:cNvPr>
          <p:cNvSpPr/>
          <p:nvPr/>
        </p:nvSpPr>
        <p:spPr>
          <a:xfrm>
            <a:off x="4423295" y="3214324"/>
            <a:ext cx="769784" cy="442976"/>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700"/>
              <a:t>Growing Experts </a:t>
            </a:r>
          </a:p>
        </p:txBody>
      </p:sp>
      <p:sp>
        <p:nvSpPr>
          <p:cNvPr id="17" name="Rectangle 16">
            <a:extLst>
              <a:ext uri="{FF2B5EF4-FFF2-40B4-BE49-F238E27FC236}">
                <a16:creationId xmlns:a16="http://schemas.microsoft.com/office/drawing/2014/main" id="{4D260596-762B-BD10-65C0-5ECB63CC8EE5}"/>
              </a:ext>
            </a:extLst>
          </p:cNvPr>
          <p:cNvSpPr/>
          <p:nvPr/>
        </p:nvSpPr>
        <p:spPr>
          <a:xfrm>
            <a:off x="4435518" y="5342817"/>
            <a:ext cx="879827" cy="464024"/>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700"/>
              <a:t>Public Engagement (Comms, PR)</a:t>
            </a:r>
          </a:p>
        </p:txBody>
      </p:sp>
      <p:sp>
        <p:nvSpPr>
          <p:cNvPr id="18" name="Rectangle 17">
            <a:extLst>
              <a:ext uri="{FF2B5EF4-FFF2-40B4-BE49-F238E27FC236}">
                <a16:creationId xmlns:a16="http://schemas.microsoft.com/office/drawing/2014/main" id="{D12E8AD1-5621-A164-3084-59EE4744D53C}"/>
              </a:ext>
            </a:extLst>
          </p:cNvPr>
          <p:cNvSpPr/>
          <p:nvPr/>
        </p:nvSpPr>
        <p:spPr>
          <a:xfrm>
            <a:off x="5432372" y="5342817"/>
            <a:ext cx="857534" cy="464024"/>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700"/>
              <a:t>Product branding &amp; marketing </a:t>
            </a:r>
          </a:p>
        </p:txBody>
      </p:sp>
      <p:sp>
        <p:nvSpPr>
          <p:cNvPr id="19" name="Rectangle 18">
            <a:extLst>
              <a:ext uri="{FF2B5EF4-FFF2-40B4-BE49-F238E27FC236}">
                <a16:creationId xmlns:a16="http://schemas.microsoft.com/office/drawing/2014/main" id="{A264F552-2DF5-2B00-CC46-64FA88F092AF}"/>
              </a:ext>
            </a:extLst>
          </p:cNvPr>
          <p:cNvSpPr/>
          <p:nvPr/>
        </p:nvSpPr>
        <p:spPr>
          <a:xfrm>
            <a:off x="4442346" y="5909994"/>
            <a:ext cx="872999" cy="464024"/>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700"/>
              <a:t>Regulatory Compliance</a:t>
            </a:r>
          </a:p>
        </p:txBody>
      </p:sp>
      <p:sp>
        <p:nvSpPr>
          <p:cNvPr id="21" name="Rectangle 20">
            <a:extLst>
              <a:ext uri="{FF2B5EF4-FFF2-40B4-BE49-F238E27FC236}">
                <a16:creationId xmlns:a16="http://schemas.microsoft.com/office/drawing/2014/main" id="{46DA48A6-FF34-D3A9-63AE-4336F94B6E60}"/>
              </a:ext>
            </a:extLst>
          </p:cNvPr>
          <p:cNvSpPr/>
          <p:nvPr/>
        </p:nvSpPr>
        <p:spPr>
          <a:xfrm>
            <a:off x="10248256" y="2112675"/>
            <a:ext cx="1066832" cy="464024"/>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700"/>
              <a:t>Municipal Water  </a:t>
            </a:r>
          </a:p>
        </p:txBody>
      </p:sp>
      <p:sp>
        <p:nvSpPr>
          <p:cNvPr id="22" name="Rectangle 21">
            <a:extLst>
              <a:ext uri="{FF2B5EF4-FFF2-40B4-BE49-F238E27FC236}">
                <a16:creationId xmlns:a16="http://schemas.microsoft.com/office/drawing/2014/main" id="{E1CE8D5D-0D88-DF46-7B8B-88273256F000}"/>
              </a:ext>
            </a:extLst>
          </p:cNvPr>
          <p:cNvSpPr/>
          <p:nvPr/>
        </p:nvSpPr>
        <p:spPr>
          <a:xfrm>
            <a:off x="7017147" y="2701049"/>
            <a:ext cx="772775" cy="464024"/>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700"/>
              <a:t>Renewable energy creator</a:t>
            </a:r>
          </a:p>
        </p:txBody>
      </p:sp>
      <p:sp>
        <p:nvSpPr>
          <p:cNvPr id="23" name="Rectangle 22">
            <a:extLst>
              <a:ext uri="{FF2B5EF4-FFF2-40B4-BE49-F238E27FC236}">
                <a16:creationId xmlns:a16="http://schemas.microsoft.com/office/drawing/2014/main" id="{74583FB2-EC33-73B6-3C99-FFFE430F548E}"/>
              </a:ext>
            </a:extLst>
          </p:cNvPr>
          <p:cNvSpPr/>
          <p:nvPr/>
        </p:nvSpPr>
        <p:spPr>
          <a:xfrm>
            <a:off x="9113659" y="2112675"/>
            <a:ext cx="1066832" cy="464024"/>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700"/>
              <a:t>Municipal Electricity </a:t>
            </a:r>
          </a:p>
        </p:txBody>
      </p:sp>
      <p:sp>
        <p:nvSpPr>
          <p:cNvPr id="24" name="Rectangle 23">
            <a:extLst>
              <a:ext uri="{FF2B5EF4-FFF2-40B4-BE49-F238E27FC236}">
                <a16:creationId xmlns:a16="http://schemas.microsoft.com/office/drawing/2014/main" id="{5C4757F5-1747-8CEF-CD07-FCA249AE5778}"/>
              </a:ext>
            </a:extLst>
          </p:cNvPr>
          <p:cNvSpPr/>
          <p:nvPr/>
        </p:nvSpPr>
        <p:spPr>
          <a:xfrm>
            <a:off x="9104007" y="2646892"/>
            <a:ext cx="1066832" cy="464024"/>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700"/>
              <a:t>Cloud service &amp; </a:t>
            </a:r>
          </a:p>
          <a:p>
            <a:pPr algn="ctr"/>
            <a:r>
              <a:rPr lang="en-US" sz="700"/>
              <a:t>data centers</a:t>
            </a:r>
          </a:p>
        </p:txBody>
      </p:sp>
      <p:sp>
        <p:nvSpPr>
          <p:cNvPr id="26" name="Rectangle 25">
            <a:extLst>
              <a:ext uri="{FF2B5EF4-FFF2-40B4-BE49-F238E27FC236}">
                <a16:creationId xmlns:a16="http://schemas.microsoft.com/office/drawing/2014/main" id="{7E765E6B-8A6C-DBF0-74CA-11C7F99C576E}"/>
              </a:ext>
            </a:extLst>
          </p:cNvPr>
          <p:cNvSpPr/>
          <p:nvPr/>
        </p:nvSpPr>
        <p:spPr>
          <a:xfrm>
            <a:off x="6004730" y="2694225"/>
            <a:ext cx="776481" cy="464024"/>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700"/>
              <a:t>Irrigation/ Water</a:t>
            </a:r>
          </a:p>
        </p:txBody>
      </p:sp>
      <p:sp>
        <p:nvSpPr>
          <p:cNvPr id="27" name="Rectangle 26">
            <a:extLst>
              <a:ext uri="{FF2B5EF4-FFF2-40B4-BE49-F238E27FC236}">
                <a16:creationId xmlns:a16="http://schemas.microsoft.com/office/drawing/2014/main" id="{E3549715-E2D9-A692-DF8C-713586CB2EB7}"/>
              </a:ext>
            </a:extLst>
          </p:cNvPr>
          <p:cNvSpPr/>
          <p:nvPr/>
        </p:nvSpPr>
        <p:spPr>
          <a:xfrm>
            <a:off x="5426022" y="5909994"/>
            <a:ext cx="857534" cy="464024"/>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700"/>
              <a:t>Partner relationship management </a:t>
            </a:r>
          </a:p>
        </p:txBody>
      </p:sp>
      <p:sp>
        <p:nvSpPr>
          <p:cNvPr id="28" name="TextBox 27">
            <a:extLst>
              <a:ext uri="{FF2B5EF4-FFF2-40B4-BE49-F238E27FC236}">
                <a16:creationId xmlns:a16="http://schemas.microsoft.com/office/drawing/2014/main" id="{AA2ECDDC-2261-749B-5D76-7DBEE2C3B5FF}"/>
              </a:ext>
            </a:extLst>
          </p:cNvPr>
          <p:cNvSpPr txBox="1"/>
          <p:nvPr/>
        </p:nvSpPr>
        <p:spPr>
          <a:xfrm>
            <a:off x="2014934" y="5424217"/>
            <a:ext cx="2090377" cy="646331"/>
          </a:xfrm>
          <a:prstGeom prst="rect">
            <a:avLst/>
          </a:prstGeom>
          <a:noFill/>
        </p:spPr>
        <p:txBody>
          <a:bodyPr wrap="square" rtlCol="0">
            <a:spAutoFit/>
          </a:bodyPr>
          <a:lstStyle/>
          <a:p>
            <a:r>
              <a:rPr lang="en-US">
                <a:solidFill>
                  <a:schemeClr val="bg1"/>
                </a:solidFill>
                <a:effectLst>
                  <a:outerShdw blurRad="38100" dist="38100" dir="2700000" algn="tl">
                    <a:srgbClr val="000000">
                      <a:alpha val="43137"/>
                    </a:srgbClr>
                  </a:outerShdw>
                </a:effectLst>
              </a:rPr>
              <a:t>Commercialization component </a:t>
            </a:r>
          </a:p>
        </p:txBody>
      </p:sp>
      <p:sp>
        <p:nvSpPr>
          <p:cNvPr id="29" name="TextBox 28">
            <a:extLst>
              <a:ext uri="{FF2B5EF4-FFF2-40B4-BE49-F238E27FC236}">
                <a16:creationId xmlns:a16="http://schemas.microsoft.com/office/drawing/2014/main" id="{5BEF0983-90F2-DEF1-C081-F7B33C13BFB3}"/>
              </a:ext>
            </a:extLst>
          </p:cNvPr>
          <p:cNvSpPr txBox="1"/>
          <p:nvPr/>
        </p:nvSpPr>
        <p:spPr>
          <a:xfrm>
            <a:off x="1915591" y="4692921"/>
            <a:ext cx="2774268" cy="369332"/>
          </a:xfrm>
          <a:prstGeom prst="rect">
            <a:avLst/>
          </a:prstGeom>
          <a:noFill/>
        </p:spPr>
        <p:txBody>
          <a:bodyPr wrap="square" rtlCol="0">
            <a:spAutoFit/>
          </a:bodyPr>
          <a:lstStyle/>
          <a:p>
            <a:r>
              <a:rPr lang="en-US">
                <a:solidFill>
                  <a:schemeClr val="bg1"/>
                </a:solidFill>
                <a:effectLst>
                  <a:outerShdw blurRad="38100" dist="38100" dir="2700000" algn="tl">
                    <a:srgbClr val="000000">
                      <a:alpha val="43137"/>
                    </a:srgbClr>
                  </a:outerShdw>
                </a:effectLst>
              </a:rPr>
              <a:t>Distribution component</a:t>
            </a:r>
          </a:p>
        </p:txBody>
      </p:sp>
      <p:sp>
        <p:nvSpPr>
          <p:cNvPr id="30" name="TextBox 29">
            <a:extLst>
              <a:ext uri="{FF2B5EF4-FFF2-40B4-BE49-F238E27FC236}">
                <a16:creationId xmlns:a16="http://schemas.microsoft.com/office/drawing/2014/main" id="{CA15286B-FB4B-ECFC-FDAA-9B937F24C1B4}"/>
              </a:ext>
            </a:extLst>
          </p:cNvPr>
          <p:cNvSpPr txBox="1"/>
          <p:nvPr/>
        </p:nvSpPr>
        <p:spPr>
          <a:xfrm>
            <a:off x="2004828" y="3847426"/>
            <a:ext cx="2486044" cy="646331"/>
          </a:xfrm>
          <a:prstGeom prst="rect">
            <a:avLst/>
          </a:prstGeom>
          <a:noFill/>
        </p:spPr>
        <p:txBody>
          <a:bodyPr wrap="square" rtlCol="0">
            <a:spAutoFit/>
          </a:bodyPr>
          <a:lstStyle/>
          <a:p>
            <a:r>
              <a:rPr lang="en-US"/>
              <a:t>Product Finalization component </a:t>
            </a:r>
          </a:p>
        </p:txBody>
      </p:sp>
      <p:sp>
        <p:nvSpPr>
          <p:cNvPr id="31" name="TextBox 30">
            <a:extLst>
              <a:ext uri="{FF2B5EF4-FFF2-40B4-BE49-F238E27FC236}">
                <a16:creationId xmlns:a16="http://schemas.microsoft.com/office/drawing/2014/main" id="{CB01E1E3-9022-57F3-D7BB-AF99B71E32D5}"/>
              </a:ext>
            </a:extLst>
          </p:cNvPr>
          <p:cNvSpPr txBox="1"/>
          <p:nvPr/>
        </p:nvSpPr>
        <p:spPr>
          <a:xfrm>
            <a:off x="2038653" y="2791038"/>
            <a:ext cx="2090377" cy="646331"/>
          </a:xfrm>
          <a:prstGeom prst="rect">
            <a:avLst/>
          </a:prstGeom>
          <a:noFill/>
        </p:spPr>
        <p:txBody>
          <a:bodyPr wrap="square" rtlCol="0">
            <a:spAutoFit/>
          </a:bodyPr>
          <a:lstStyle/>
          <a:p>
            <a:r>
              <a:rPr lang="en-US"/>
              <a:t>Infrastructure component </a:t>
            </a:r>
          </a:p>
        </p:txBody>
      </p:sp>
      <p:sp>
        <p:nvSpPr>
          <p:cNvPr id="32" name="Rectangle 31">
            <a:extLst>
              <a:ext uri="{FF2B5EF4-FFF2-40B4-BE49-F238E27FC236}">
                <a16:creationId xmlns:a16="http://schemas.microsoft.com/office/drawing/2014/main" id="{E70766BC-086A-2A27-D621-2A0815FF540A}"/>
              </a:ext>
            </a:extLst>
          </p:cNvPr>
          <p:cNvSpPr/>
          <p:nvPr/>
        </p:nvSpPr>
        <p:spPr>
          <a:xfrm>
            <a:off x="10236881" y="3194833"/>
            <a:ext cx="1066832" cy="464024"/>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700"/>
              <a:t>Buyers - Vanilla</a:t>
            </a:r>
          </a:p>
        </p:txBody>
      </p:sp>
      <p:sp>
        <p:nvSpPr>
          <p:cNvPr id="33" name="Rectangle 32">
            <a:extLst>
              <a:ext uri="{FF2B5EF4-FFF2-40B4-BE49-F238E27FC236}">
                <a16:creationId xmlns:a16="http://schemas.microsoft.com/office/drawing/2014/main" id="{AF18C5BF-8EE5-508A-A5F2-7344AE88BE86}"/>
              </a:ext>
            </a:extLst>
          </p:cNvPr>
          <p:cNvSpPr/>
          <p:nvPr/>
        </p:nvSpPr>
        <p:spPr>
          <a:xfrm>
            <a:off x="1801504" y="1787388"/>
            <a:ext cx="7055893" cy="476903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A81CA487-14D4-B124-F5A6-9E35FF71D6E7}"/>
              </a:ext>
            </a:extLst>
          </p:cNvPr>
          <p:cNvSpPr/>
          <p:nvPr/>
        </p:nvSpPr>
        <p:spPr>
          <a:xfrm>
            <a:off x="10236881" y="2655018"/>
            <a:ext cx="1066832" cy="464024"/>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700"/>
              <a:t>Certification Partners </a:t>
            </a:r>
          </a:p>
        </p:txBody>
      </p:sp>
      <p:sp>
        <p:nvSpPr>
          <p:cNvPr id="35" name="TextBox 34">
            <a:extLst>
              <a:ext uri="{FF2B5EF4-FFF2-40B4-BE49-F238E27FC236}">
                <a16:creationId xmlns:a16="http://schemas.microsoft.com/office/drawing/2014/main" id="{D56B0A43-CA80-6441-7CD8-C1E45E191E46}"/>
              </a:ext>
            </a:extLst>
          </p:cNvPr>
          <p:cNvSpPr txBox="1"/>
          <p:nvPr/>
        </p:nvSpPr>
        <p:spPr>
          <a:xfrm>
            <a:off x="1801504" y="1477429"/>
            <a:ext cx="1351129" cy="276999"/>
          </a:xfrm>
          <a:prstGeom prst="rect">
            <a:avLst/>
          </a:prstGeom>
          <a:solidFill>
            <a:srgbClr val="D9D9D9"/>
          </a:solidFill>
          <a:ln>
            <a:solidFill>
              <a:schemeClr val="bg2">
                <a:lumMod val="90000"/>
              </a:schemeClr>
            </a:solidFill>
          </a:ln>
        </p:spPr>
        <p:style>
          <a:lnRef idx="1">
            <a:schemeClr val="dk1"/>
          </a:lnRef>
          <a:fillRef idx="2">
            <a:schemeClr val="dk1"/>
          </a:fillRef>
          <a:effectRef idx="1">
            <a:schemeClr val="dk1"/>
          </a:effectRef>
          <a:fontRef idx="minor">
            <a:schemeClr val="dk1"/>
          </a:fontRef>
        </p:style>
        <p:txBody>
          <a:bodyPr wrap="square" rtlCol="0">
            <a:spAutoFit/>
          </a:bodyPr>
          <a:lstStyle/>
          <a:p>
            <a:r>
              <a:rPr lang="en-US" sz="1200">
                <a:solidFill>
                  <a:schemeClr val="tx1"/>
                </a:solidFill>
              </a:rPr>
              <a:t>System Boundary </a:t>
            </a:r>
          </a:p>
        </p:txBody>
      </p:sp>
      <p:sp>
        <p:nvSpPr>
          <p:cNvPr id="36" name="TextBox 35">
            <a:extLst>
              <a:ext uri="{FF2B5EF4-FFF2-40B4-BE49-F238E27FC236}">
                <a16:creationId xmlns:a16="http://schemas.microsoft.com/office/drawing/2014/main" id="{4F7113EA-D5B8-7E1D-A801-777674E015F9}"/>
              </a:ext>
            </a:extLst>
          </p:cNvPr>
          <p:cNvSpPr txBox="1"/>
          <p:nvPr/>
        </p:nvSpPr>
        <p:spPr>
          <a:xfrm>
            <a:off x="9119076" y="1709507"/>
            <a:ext cx="2196011" cy="276999"/>
          </a:xfrm>
          <a:prstGeom prst="rect">
            <a:avLst/>
          </a:prstGeom>
          <a:solidFill>
            <a:srgbClr val="D9D9D9"/>
          </a:solidFill>
          <a:ln>
            <a:solidFill>
              <a:schemeClr val="bg2">
                <a:lumMod val="90000"/>
              </a:schemeClr>
            </a:solidFill>
          </a:ln>
        </p:spPr>
        <p:style>
          <a:lnRef idx="1">
            <a:schemeClr val="dk1"/>
          </a:lnRef>
          <a:fillRef idx="2">
            <a:schemeClr val="dk1"/>
          </a:fillRef>
          <a:effectRef idx="1">
            <a:schemeClr val="dk1"/>
          </a:effectRef>
          <a:fontRef idx="minor">
            <a:schemeClr val="dk1"/>
          </a:fontRef>
        </p:style>
        <p:txBody>
          <a:bodyPr wrap="square" rtlCol="0">
            <a:spAutoFit/>
          </a:bodyPr>
          <a:lstStyle/>
          <a:p>
            <a:pPr algn="ctr"/>
            <a:r>
              <a:rPr lang="en-US" sz="1200">
                <a:solidFill>
                  <a:schemeClr val="tx1"/>
                </a:solidFill>
              </a:rPr>
              <a:t>External to System </a:t>
            </a:r>
          </a:p>
        </p:txBody>
      </p:sp>
      <p:sp>
        <p:nvSpPr>
          <p:cNvPr id="38" name="Rectangle 37">
            <a:extLst>
              <a:ext uri="{FF2B5EF4-FFF2-40B4-BE49-F238E27FC236}">
                <a16:creationId xmlns:a16="http://schemas.microsoft.com/office/drawing/2014/main" id="{561DC5F8-A977-1AC1-9C0B-196466B7716F}"/>
              </a:ext>
            </a:extLst>
          </p:cNvPr>
          <p:cNvSpPr/>
          <p:nvPr/>
        </p:nvSpPr>
        <p:spPr>
          <a:xfrm>
            <a:off x="9138219" y="4974139"/>
            <a:ext cx="1066832" cy="464024"/>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700" b="1"/>
              <a:t>Vanilla Product (</a:t>
            </a:r>
            <a:r>
              <a:rPr lang="en-US" sz="700"/>
              <a:t>Wholesale) </a:t>
            </a:r>
          </a:p>
        </p:txBody>
      </p:sp>
      <p:sp>
        <p:nvSpPr>
          <p:cNvPr id="39" name="Rectangle 38">
            <a:extLst>
              <a:ext uri="{FF2B5EF4-FFF2-40B4-BE49-F238E27FC236}">
                <a16:creationId xmlns:a16="http://schemas.microsoft.com/office/drawing/2014/main" id="{C3C25BF9-E7E4-140C-335E-70DB22E7667F}"/>
              </a:ext>
            </a:extLst>
          </p:cNvPr>
          <p:cNvSpPr/>
          <p:nvPr/>
        </p:nvSpPr>
        <p:spPr>
          <a:xfrm>
            <a:off x="10291462" y="4974139"/>
            <a:ext cx="1066832" cy="464024"/>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700" b="1"/>
              <a:t>Buyer Purchase Behavior Change</a:t>
            </a:r>
            <a:r>
              <a:rPr lang="en-US" sz="700"/>
              <a:t> </a:t>
            </a:r>
            <a:r>
              <a:rPr lang="en-US" sz="500"/>
              <a:t>(Synthetic -&gt; Natural </a:t>
            </a:r>
          </a:p>
          <a:p>
            <a:pPr algn="ctr"/>
            <a:r>
              <a:rPr lang="en-US" sz="500"/>
              <a:t>market share) </a:t>
            </a:r>
            <a:endParaRPr lang="en-US" sz="700"/>
          </a:p>
        </p:txBody>
      </p:sp>
      <p:sp>
        <p:nvSpPr>
          <p:cNvPr id="40" name="Rectangle 39">
            <a:extLst>
              <a:ext uri="{FF2B5EF4-FFF2-40B4-BE49-F238E27FC236}">
                <a16:creationId xmlns:a16="http://schemas.microsoft.com/office/drawing/2014/main" id="{84129B70-3B43-7585-20B6-28B6D1960525}"/>
              </a:ext>
            </a:extLst>
          </p:cNvPr>
          <p:cNvSpPr/>
          <p:nvPr/>
        </p:nvSpPr>
        <p:spPr>
          <a:xfrm>
            <a:off x="9133654" y="5513251"/>
            <a:ext cx="1066832" cy="464024"/>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700" b="1"/>
              <a:t>Scalable, repeatable  Blueprint - </a:t>
            </a:r>
            <a:r>
              <a:rPr lang="en-US" sz="700"/>
              <a:t> </a:t>
            </a:r>
            <a:r>
              <a:rPr lang="en-US" sz="500"/>
              <a:t>economically viable, sustainable, low CO2 impact farming  </a:t>
            </a:r>
            <a:endParaRPr lang="en-US" sz="700"/>
          </a:p>
        </p:txBody>
      </p:sp>
      <p:sp>
        <p:nvSpPr>
          <p:cNvPr id="41" name="Rectangle 40">
            <a:extLst>
              <a:ext uri="{FF2B5EF4-FFF2-40B4-BE49-F238E27FC236}">
                <a16:creationId xmlns:a16="http://schemas.microsoft.com/office/drawing/2014/main" id="{91986809-1377-C5CC-10D5-392DD7638A96}"/>
              </a:ext>
            </a:extLst>
          </p:cNvPr>
          <p:cNvSpPr/>
          <p:nvPr/>
        </p:nvSpPr>
        <p:spPr>
          <a:xfrm>
            <a:off x="10285112" y="5506363"/>
            <a:ext cx="1066832" cy="464024"/>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700" b="1"/>
              <a:t>Engaged Buyers – </a:t>
            </a:r>
            <a:r>
              <a:rPr lang="en-US" sz="600"/>
              <a:t>vanilla and vanilla waste </a:t>
            </a:r>
            <a:endParaRPr lang="en-US" sz="700"/>
          </a:p>
        </p:txBody>
      </p:sp>
      <p:sp>
        <p:nvSpPr>
          <p:cNvPr id="42" name="TextBox 41">
            <a:extLst>
              <a:ext uri="{FF2B5EF4-FFF2-40B4-BE49-F238E27FC236}">
                <a16:creationId xmlns:a16="http://schemas.microsoft.com/office/drawing/2014/main" id="{63E7C3F1-F17B-6AF9-17A1-96389E48443C}"/>
              </a:ext>
            </a:extLst>
          </p:cNvPr>
          <p:cNvSpPr txBox="1"/>
          <p:nvPr/>
        </p:nvSpPr>
        <p:spPr>
          <a:xfrm>
            <a:off x="9123610" y="4613668"/>
            <a:ext cx="2271256" cy="276999"/>
          </a:xfrm>
          <a:prstGeom prst="rect">
            <a:avLst/>
          </a:prstGeom>
          <a:solidFill>
            <a:srgbClr val="D9D9D9"/>
          </a:solidFill>
          <a:ln>
            <a:solidFill>
              <a:schemeClr val="bg2">
                <a:lumMod val="90000"/>
              </a:schemeClr>
            </a:solidFill>
          </a:ln>
        </p:spPr>
        <p:style>
          <a:lnRef idx="1">
            <a:schemeClr val="dk1"/>
          </a:lnRef>
          <a:fillRef idx="2">
            <a:schemeClr val="dk1"/>
          </a:fillRef>
          <a:effectRef idx="1">
            <a:schemeClr val="dk1"/>
          </a:effectRef>
          <a:fontRef idx="minor">
            <a:schemeClr val="dk1"/>
          </a:fontRef>
        </p:style>
        <p:txBody>
          <a:bodyPr wrap="square" rtlCol="0">
            <a:spAutoFit/>
          </a:bodyPr>
          <a:lstStyle/>
          <a:p>
            <a:pPr algn="ctr"/>
            <a:r>
              <a:rPr lang="en-US" sz="1200">
                <a:solidFill>
                  <a:schemeClr val="tx1"/>
                </a:solidFill>
              </a:rPr>
              <a:t>Expected System Outputs</a:t>
            </a:r>
          </a:p>
        </p:txBody>
      </p:sp>
      <p:sp>
        <p:nvSpPr>
          <p:cNvPr id="43" name="Rectangle 42">
            <a:extLst>
              <a:ext uri="{FF2B5EF4-FFF2-40B4-BE49-F238E27FC236}">
                <a16:creationId xmlns:a16="http://schemas.microsoft.com/office/drawing/2014/main" id="{77AD1A28-E1F9-0DA1-6212-952EF3BBD051}"/>
              </a:ext>
            </a:extLst>
          </p:cNvPr>
          <p:cNvSpPr/>
          <p:nvPr/>
        </p:nvSpPr>
        <p:spPr>
          <a:xfrm>
            <a:off x="6391413" y="5342817"/>
            <a:ext cx="857534" cy="464024"/>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700"/>
              <a:t>Sales engagement </a:t>
            </a:r>
          </a:p>
        </p:txBody>
      </p:sp>
      <p:sp>
        <p:nvSpPr>
          <p:cNvPr id="44" name="TextBox 43">
            <a:extLst>
              <a:ext uri="{FF2B5EF4-FFF2-40B4-BE49-F238E27FC236}">
                <a16:creationId xmlns:a16="http://schemas.microsoft.com/office/drawing/2014/main" id="{6E44BCEC-3197-E061-F8FD-CF20D2C0AA44}"/>
              </a:ext>
            </a:extLst>
          </p:cNvPr>
          <p:cNvSpPr txBox="1"/>
          <p:nvPr/>
        </p:nvSpPr>
        <p:spPr>
          <a:xfrm>
            <a:off x="2014934" y="1936740"/>
            <a:ext cx="2465831" cy="646331"/>
          </a:xfrm>
          <a:prstGeom prst="rect">
            <a:avLst/>
          </a:prstGeom>
          <a:noFill/>
        </p:spPr>
        <p:txBody>
          <a:bodyPr wrap="square" rtlCol="0">
            <a:spAutoFit/>
          </a:bodyPr>
          <a:lstStyle/>
          <a:p>
            <a:r>
              <a:rPr lang="en-US"/>
              <a:t>Business Operations component </a:t>
            </a:r>
          </a:p>
        </p:txBody>
      </p:sp>
      <p:sp>
        <p:nvSpPr>
          <p:cNvPr id="45" name="Rectangle 44">
            <a:extLst>
              <a:ext uri="{FF2B5EF4-FFF2-40B4-BE49-F238E27FC236}">
                <a16:creationId xmlns:a16="http://schemas.microsoft.com/office/drawing/2014/main" id="{1CEA2926-2891-2B90-230C-5F2642C40EFD}"/>
              </a:ext>
            </a:extLst>
          </p:cNvPr>
          <p:cNvSpPr/>
          <p:nvPr/>
        </p:nvSpPr>
        <p:spPr>
          <a:xfrm>
            <a:off x="4423296" y="2005715"/>
            <a:ext cx="720436" cy="464024"/>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700"/>
              <a:t>Investors</a:t>
            </a:r>
          </a:p>
        </p:txBody>
      </p:sp>
      <p:sp>
        <p:nvSpPr>
          <p:cNvPr id="46" name="Rectangle 45">
            <a:extLst>
              <a:ext uri="{FF2B5EF4-FFF2-40B4-BE49-F238E27FC236}">
                <a16:creationId xmlns:a16="http://schemas.microsoft.com/office/drawing/2014/main" id="{13873798-BB6E-EC90-353B-2EB55D5594AF}"/>
              </a:ext>
            </a:extLst>
          </p:cNvPr>
          <p:cNvSpPr/>
          <p:nvPr/>
        </p:nvSpPr>
        <p:spPr>
          <a:xfrm>
            <a:off x="5196075" y="2005745"/>
            <a:ext cx="776481" cy="464024"/>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700"/>
              <a:t>Scientific/ Advisory </a:t>
            </a:r>
          </a:p>
          <a:p>
            <a:pPr algn="ctr"/>
            <a:r>
              <a:rPr lang="en-US" sz="700"/>
              <a:t>Board</a:t>
            </a:r>
          </a:p>
        </p:txBody>
      </p:sp>
      <p:sp>
        <p:nvSpPr>
          <p:cNvPr id="47" name="Rectangle 46">
            <a:extLst>
              <a:ext uri="{FF2B5EF4-FFF2-40B4-BE49-F238E27FC236}">
                <a16:creationId xmlns:a16="http://schemas.microsoft.com/office/drawing/2014/main" id="{BE02CBB1-F698-0B80-6EA1-7061F6E64DA7}"/>
              </a:ext>
            </a:extLst>
          </p:cNvPr>
          <p:cNvSpPr/>
          <p:nvPr/>
        </p:nvSpPr>
        <p:spPr>
          <a:xfrm>
            <a:off x="6991410" y="2002888"/>
            <a:ext cx="776481" cy="464024"/>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700"/>
              <a:t>Human </a:t>
            </a:r>
          </a:p>
          <a:p>
            <a:pPr algn="ctr"/>
            <a:r>
              <a:rPr lang="en-US" sz="700"/>
              <a:t>Capital </a:t>
            </a:r>
          </a:p>
        </p:txBody>
      </p:sp>
      <p:sp>
        <p:nvSpPr>
          <p:cNvPr id="48" name="Rectangle 47">
            <a:extLst>
              <a:ext uri="{FF2B5EF4-FFF2-40B4-BE49-F238E27FC236}">
                <a16:creationId xmlns:a16="http://schemas.microsoft.com/office/drawing/2014/main" id="{8B20B6F1-FD18-F4DC-F2F6-66DAC7AF5CF8}"/>
              </a:ext>
            </a:extLst>
          </p:cNvPr>
          <p:cNvSpPr/>
          <p:nvPr/>
        </p:nvSpPr>
        <p:spPr>
          <a:xfrm>
            <a:off x="6032730" y="2006361"/>
            <a:ext cx="840514" cy="457838"/>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700"/>
              <a:t>Terra35 Company </a:t>
            </a:r>
          </a:p>
          <a:p>
            <a:pPr algn="ctr"/>
            <a:r>
              <a:rPr lang="en-US" sz="700"/>
              <a:t>Board </a:t>
            </a:r>
          </a:p>
        </p:txBody>
      </p:sp>
      <p:sp>
        <p:nvSpPr>
          <p:cNvPr id="3" name="Rectangle 2">
            <a:extLst>
              <a:ext uri="{FF2B5EF4-FFF2-40B4-BE49-F238E27FC236}">
                <a16:creationId xmlns:a16="http://schemas.microsoft.com/office/drawing/2014/main" id="{190CAD32-AC78-2373-BC0C-941166F3FD97}"/>
              </a:ext>
            </a:extLst>
          </p:cNvPr>
          <p:cNvSpPr/>
          <p:nvPr/>
        </p:nvSpPr>
        <p:spPr>
          <a:xfrm>
            <a:off x="7842844" y="1999365"/>
            <a:ext cx="776481" cy="464024"/>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700"/>
              <a:t>Academic Partnerships</a:t>
            </a:r>
          </a:p>
        </p:txBody>
      </p:sp>
      <p:sp>
        <p:nvSpPr>
          <p:cNvPr id="49" name="Rectangle 48">
            <a:extLst>
              <a:ext uri="{FF2B5EF4-FFF2-40B4-BE49-F238E27FC236}">
                <a16:creationId xmlns:a16="http://schemas.microsoft.com/office/drawing/2014/main" id="{1CB5F701-2494-960D-2E82-85B34F3B07B6}"/>
              </a:ext>
            </a:extLst>
          </p:cNvPr>
          <p:cNvSpPr/>
          <p:nvPr/>
        </p:nvSpPr>
        <p:spPr>
          <a:xfrm>
            <a:off x="9104007" y="3194833"/>
            <a:ext cx="1066832" cy="464024"/>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700"/>
              <a:t>Academic Research Collaborations</a:t>
            </a:r>
          </a:p>
        </p:txBody>
      </p:sp>
      <p:sp>
        <p:nvSpPr>
          <p:cNvPr id="50" name="Rectangle 49">
            <a:extLst>
              <a:ext uri="{FF2B5EF4-FFF2-40B4-BE49-F238E27FC236}">
                <a16:creationId xmlns:a16="http://schemas.microsoft.com/office/drawing/2014/main" id="{930DF8F2-19CD-20A9-B129-8935A71AAEDE}"/>
              </a:ext>
            </a:extLst>
          </p:cNvPr>
          <p:cNvSpPr/>
          <p:nvPr/>
        </p:nvSpPr>
        <p:spPr>
          <a:xfrm>
            <a:off x="9133654" y="6052363"/>
            <a:ext cx="1066832" cy="464024"/>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700" b="1"/>
              <a:t>Circular Economy- </a:t>
            </a:r>
            <a:r>
              <a:rPr lang="en-US" sz="500"/>
              <a:t>renewable energy, zero waste AND Secondary Revenue </a:t>
            </a:r>
            <a:endParaRPr lang="en-US" sz="700"/>
          </a:p>
        </p:txBody>
      </p:sp>
      <p:sp>
        <p:nvSpPr>
          <p:cNvPr id="51" name="Rectangle 50">
            <a:extLst>
              <a:ext uri="{FF2B5EF4-FFF2-40B4-BE49-F238E27FC236}">
                <a16:creationId xmlns:a16="http://schemas.microsoft.com/office/drawing/2014/main" id="{799F3393-E606-C5E3-EC88-E445122565B5}"/>
              </a:ext>
            </a:extLst>
          </p:cNvPr>
          <p:cNvSpPr/>
          <p:nvPr/>
        </p:nvSpPr>
        <p:spPr>
          <a:xfrm>
            <a:off x="9104007" y="3721338"/>
            <a:ext cx="1066832" cy="464024"/>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700"/>
              <a:t>Organic Waste Recycle Partners</a:t>
            </a:r>
          </a:p>
        </p:txBody>
      </p:sp>
      <p:sp>
        <p:nvSpPr>
          <p:cNvPr id="8" name="Rectangle 7">
            <a:extLst>
              <a:ext uri="{FF2B5EF4-FFF2-40B4-BE49-F238E27FC236}">
                <a16:creationId xmlns:a16="http://schemas.microsoft.com/office/drawing/2014/main" id="{F589EB39-1599-B336-8E74-E6DDB2C0EF04}"/>
              </a:ext>
            </a:extLst>
          </p:cNvPr>
          <p:cNvSpPr/>
          <p:nvPr/>
        </p:nvSpPr>
        <p:spPr>
          <a:xfrm>
            <a:off x="10242049" y="3711443"/>
            <a:ext cx="1066832" cy="464024"/>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700"/>
              <a:t>Buyers – Vanilla growing waste</a:t>
            </a:r>
          </a:p>
        </p:txBody>
      </p:sp>
      <p:sp>
        <p:nvSpPr>
          <p:cNvPr id="20" name="Rectangle 19">
            <a:extLst>
              <a:ext uri="{FF2B5EF4-FFF2-40B4-BE49-F238E27FC236}">
                <a16:creationId xmlns:a16="http://schemas.microsoft.com/office/drawing/2014/main" id="{803E642F-96C1-3132-DF2C-0A0D2DA49F11}"/>
              </a:ext>
            </a:extLst>
          </p:cNvPr>
          <p:cNvSpPr/>
          <p:nvPr/>
        </p:nvSpPr>
        <p:spPr>
          <a:xfrm>
            <a:off x="7605711" y="3930628"/>
            <a:ext cx="714231" cy="464024"/>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700"/>
              <a:t>Packaging for distribution</a:t>
            </a:r>
          </a:p>
        </p:txBody>
      </p:sp>
      <p:sp>
        <p:nvSpPr>
          <p:cNvPr id="25" name="Rectangle 24">
            <a:extLst>
              <a:ext uri="{FF2B5EF4-FFF2-40B4-BE49-F238E27FC236}">
                <a16:creationId xmlns:a16="http://schemas.microsoft.com/office/drawing/2014/main" id="{9F5AD6F4-616B-9534-C1A1-0B572BFA1A42}"/>
              </a:ext>
            </a:extLst>
          </p:cNvPr>
          <p:cNvSpPr/>
          <p:nvPr/>
        </p:nvSpPr>
        <p:spPr>
          <a:xfrm>
            <a:off x="10289133" y="6052363"/>
            <a:ext cx="1066832" cy="464024"/>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700" b="1"/>
              <a:t>Geographically independent growing is proven</a:t>
            </a:r>
          </a:p>
        </p:txBody>
      </p:sp>
      <p:sp>
        <p:nvSpPr>
          <p:cNvPr id="37" name="Rectangle 36">
            <a:extLst>
              <a:ext uri="{FF2B5EF4-FFF2-40B4-BE49-F238E27FC236}">
                <a16:creationId xmlns:a16="http://schemas.microsoft.com/office/drawing/2014/main" id="{E7179FD2-721A-856C-F5EC-5DC8BD60AEA2}"/>
              </a:ext>
            </a:extLst>
          </p:cNvPr>
          <p:cNvSpPr/>
          <p:nvPr/>
        </p:nvSpPr>
        <p:spPr>
          <a:xfrm>
            <a:off x="6019202" y="3930628"/>
            <a:ext cx="651621" cy="464024"/>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700"/>
              <a:t>Extraction apparatus </a:t>
            </a:r>
          </a:p>
        </p:txBody>
      </p:sp>
    </p:spTree>
    <p:extLst>
      <p:ext uri="{BB962C8B-B14F-4D97-AF65-F5344CB8AC3E}">
        <p14:creationId xmlns:p14="http://schemas.microsoft.com/office/powerpoint/2010/main" val="21842198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86E2750-B238-7DA8-EEDF-36BB1C071A39}"/>
              </a:ext>
            </a:extLst>
          </p:cNvPr>
          <p:cNvSpPr>
            <a:spLocks noGrp="1"/>
          </p:cNvSpPr>
          <p:nvPr>
            <p:ph type="title"/>
          </p:nvPr>
        </p:nvSpPr>
        <p:spPr>
          <a:xfrm>
            <a:off x="109509" y="207554"/>
            <a:ext cx="10577887" cy="1159200"/>
          </a:xfrm>
        </p:spPr>
        <p:txBody>
          <a:bodyPr vert="horz" lIns="91440" tIns="45720" rIns="91440" bIns="45720" rtlCol="0" anchor="ctr">
            <a:noAutofit/>
          </a:bodyPr>
          <a:lstStyle/>
          <a:p>
            <a:r>
              <a:rPr lang="en-US" sz="4000" kern="1200" dirty="0">
                <a:solidFill>
                  <a:srgbClr val="253E2C"/>
                </a:solidFill>
                <a:latin typeface="+mj-lt"/>
                <a:ea typeface="+mj-ea"/>
                <a:cs typeface="+mj-cs"/>
              </a:rPr>
              <a:t>Vanilla Lifecycle – </a:t>
            </a:r>
            <a:r>
              <a:rPr lang="en-US" sz="4000" dirty="0">
                <a:solidFill>
                  <a:srgbClr val="253E2C"/>
                </a:solidFill>
              </a:rPr>
              <a:t>Tropical Outdoor vs. Indoor Grown</a:t>
            </a:r>
            <a:endParaRPr lang="en-US" sz="4000" kern="1200" dirty="0">
              <a:solidFill>
                <a:srgbClr val="253E2C"/>
              </a:solidFill>
              <a:latin typeface="+mj-lt"/>
              <a:ea typeface="+mj-ea"/>
              <a:cs typeface="+mj-cs"/>
            </a:endParaRPr>
          </a:p>
        </p:txBody>
      </p:sp>
      <p:graphicFrame>
        <p:nvGraphicFramePr>
          <p:cNvPr id="4" name="Table 3">
            <a:extLst>
              <a:ext uri="{FF2B5EF4-FFF2-40B4-BE49-F238E27FC236}">
                <a16:creationId xmlns:a16="http://schemas.microsoft.com/office/drawing/2014/main" id="{16572412-4157-5768-C5EC-17D82821D753}"/>
              </a:ext>
            </a:extLst>
          </p:cNvPr>
          <p:cNvGraphicFramePr>
            <a:graphicFrameLocks noGrp="1"/>
          </p:cNvGraphicFramePr>
          <p:nvPr>
            <p:extLst>
              <p:ext uri="{D42A27DB-BD31-4B8C-83A1-F6EECF244321}">
                <p14:modId xmlns:p14="http://schemas.microsoft.com/office/powerpoint/2010/main" val="585908554"/>
              </p:ext>
            </p:extLst>
          </p:nvPr>
        </p:nvGraphicFramePr>
        <p:xfrm>
          <a:off x="417231" y="1655276"/>
          <a:ext cx="11016677" cy="5077716"/>
        </p:xfrm>
        <a:graphic>
          <a:graphicData uri="http://schemas.openxmlformats.org/drawingml/2006/table">
            <a:tbl>
              <a:tblPr firstRow="1" firstCol="1">
                <a:tableStyleId>{5C22544A-7EE6-4342-B048-85BDC9FD1C3A}</a:tableStyleId>
              </a:tblPr>
              <a:tblGrid>
                <a:gridCol w="1273236">
                  <a:extLst>
                    <a:ext uri="{9D8B030D-6E8A-4147-A177-3AD203B41FA5}">
                      <a16:colId xmlns:a16="http://schemas.microsoft.com/office/drawing/2014/main" val="612078878"/>
                    </a:ext>
                  </a:extLst>
                </a:gridCol>
                <a:gridCol w="1559071">
                  <a:extLst>
                    <a:ext uri="{9D8B030D-6E8A-4147-A177-3AD203B41FA5}">
                      <a16:colId xmlns:a16="http://schemas.microsoft.com/office/drawing/2014/main" val="2563678257"/>
                    </a:ext>
                  </a:extLst>
                </a:gridCol>
                <a:gridCol w="272910">
                  <a:extLst>
                    <a:ext uri="{9D8B030D-6E8A-4147-A177-3AD203B41FA5}">
                      <a16:colId xmlns:a16="http://schemas.microsoft.com/office/drawing/2014/main" val="2495032918"/>
                    </a:ext>
                  </a:extLst>
                </a:gridCol>
                <a:gridCol w="1394873">
                  <a:extLst>
                    <a:ext uri="{9D8B030D-6E8A-4147-A177-3AD203B41FA5}">
                      <a16:colId xmlns:a16="http://schemas.microsoft.com/office/drawing/2014/main" val="2020643293"/>
                    </a:ext>
                  </a:extLst>
                </a:gridCol>
                <a:gridCol w="2334896">
                  <a:extLst>
                    <a:ext uri="{9D8B030D-6E8A-4147-A177-3AD203B41FA5}">
                      <a16:colId xmlns:a16="http://schemas.microsoft.com/office/drawing/2014/main" val="3109377635"/>
                    </a:ext>
                  </a:extLst>
                </a:gridCol>
                <a:gridCol w="375766">
                  <a:extLst>
                    <a:ext uri="{9D8B030D-6E8A-4147-A177-3AD203B41FA5}">
                      <a16:colId xmlns:a16="http://schemas.microsoft.com/office/drawing/2014/main" val="4114696670"/>
                    </a:ext>
                  </a:extLst>
                </a:gridCol>
                <a:gridCol w="1109617">
                  <a:extLst>
                    <a:ext uri="{9D8B030D-6E8A-4147-A177-3AD203B41FA5}">
                      <a16:colId xmlns:a16="http://schemas.microsoft.com/office/drawing/2014/main" val="1353927955"/>
                    </a:ext>
                  </a:extLst>
                </a:gridCol>
                <a:gridCol w="2696308">
                  <a:extLst>
                    <a:ext uri="{9D8B030D-6E8A-4147-A177-3AD203B41FA5}">
                      <a16:colId xmlns:a16="http://schemas.microsoft.com/office/drawing/2014/main" val="391576478"/>
                    </a:ext>
                  </a:extLst>
                </a:gridCol>
              </a:tblGrid>
              <a:tr h="459402">
                <a:tc>
                  <a:txBody>
                    <a:bodyPr/>
                    <a:lstStyle/>
                    <a:p>
                      <a:r>
                        <a:rPr lang="en-US" sz="1100" b="1"/>
                        <a:t>Stage</a:t>
                      </a:r>
                      <a:endParaRPr lang="en-US" sz="1100"/>
                    </a:p>
                  </a:txBody>
                  <a:tcPr marL="37100" marR="37100" marT="18549" marB="18549" anchor="ctr"/>
                </a:tc>
                <a:tc>
                  <a:txBody>
                    <a:bodyPr/>
                    <a:lstStyle/>
                    <a:p>
                      <a:r>
                        <a:rPr lang="en-US" sz="1100" b="1"/>
                        <a:t>Stage Focus</a:t>
                      </a:r>
                      <a:endParaRPr lang="en-US" sz="1100"/>
                    </a:p>
                  </a:txBody>
                  <a:tcPr marL="37100" marR="37100" marT="18549" marB="18549" anchor="ctr">
                    <a:lnR w="12700" cmpd="sng">
                      <a:noFill/>
                    </a:lnR>
                  </a:tcPr>
                </a:tc>
                <a:tc>
                  <a:txBody>
                    <a:bodyPr/>
                    <a:lstStyle/>
                    <a:p>
                      <a:endParaRPr lang="en-US" sz="1100"/>
                    </a:p>
                  </a:txBody>
                  <a:tcPr marL="37100" marR="37100" marT="18549" marB="18549"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solidFill>
                  </a:tcPr>
                </a:tc>
                <a:tc>
                  <a:txBody>
                    <a:bodyPr/>
                    <a:lstStyle/>
                    <a:p>
                      <a:r>
                        <a:rPr lang="en-US" sz="1100" b="1"/>
                        <a:t>Time Window </a:t>
                      </a:r>
                    </a:p>
                    <a:p>
                      <a:r>
                        <a:rPr lang="en-US" sz="1100" b="1"/>
                        <a:t>(Tropical)</a:t>
                      </a:r>
                      <a:endParaRPr lang="en-US" sz="1100"/>
                    </a:p>
                  </a:txBody>
                  <a:tcPr marL="37100" marR="37100" marT="18549" marB="18549" anchor="ctr">
                    <a:lnL w="12700" cmpd="sng">
                      <a:noFill/>
                    </a:lnL>
                    <a:lnR w="12700" cap="flat" cmpd="sng" algn="ctr">
                      <a:noFill/>
                      <a:prstDash val="solid"/>
                      <a:round/>
                      <a:headEnd type="none" w="med" len="med"/>
                      <a:tailEnd type="none" w="med" len="med"/>
                    </a:lnR>
                  </a:tcPr>
                </a:tc>
                <a:tc>
                  <a:txBody>
                    <a:bodyPr/>
                    <a:lstStyle/>
                    <a:p>
                      <a:r>
                        <a:rPr lang="en-US" sz="1100" b="1"/>
                        <a:t>Environmental Conditions (Tropical)</a:t>
                      </a:r>
                      <a:endParaRPr lang="en-US" sz="1100"/>
                    </a:p>
                  </a:txBody>
                  <a:tcPr marL="37100" marR="37100" marT="18549" marB="18549" anchor="ctr">
                    <a:lnL w="12700" cap="flat" cmpd="sng" algn="ctr">
                      <a:noFill/>
                      <a:prstDash val="solid"/>
                      <a:round/>
                      <a:headEnd type="none" w="med" len="med"/>
                      <a:tailEnd type="none" w="med" len="med"/>
                    </a:lnL>
                    <a:lnR w="12700" cmpd="sng">
                      <a:noFill/>
                    </a:lnR>
                  </a:tcPr>
                </a:tc>
                <a:tc>
                  <a:txBody>
                    <a:bodyPr/>
                    <a:lstStyle/>
                    <a:p>
                      <a:endParaRPr lang="en-US" sz="1100"/>
                    </a:p>
                  </a:txBody>
                  <a:tcPr marL="37100" marR="37100" marT="18549" marB="18549"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solidFill>
                  </a:tcPr>
                </a:tc>
                <a:tc>
                  <a:txBody>
                    <a:bodyPr/>
                    <a:lstStyle/>
                    <a:p>
                      <a:r>
                        <a:rPr lang="en-US" sz="1100" b="1"/>
                        <a:t>Time Window (Greenhouse)</a:t>
                      </a:r>
                      <a:endParaRPr lang="en-US" sz="1100"/>
                    </a:p>
                  </a:txBody>
                  <a:tcPr marL="37100" marR="37100" marT="18549" marB="18549" anchor="ctr">
                    <a:lnL w="12700" cmpd="sng">
                      <a:noFill/>
                    </a:lnL>
                  </a:tcPr>
                </a:tc>
                <a:tc>
                  <a:txBody>
                    <a:bodyPr/>
                    <a:lstStyle/>
                    <a:p>
                      <a:r>
                        <a:rPr lang="en-US" sz="1100" b="1"/>
                        <a:t>Environmental Conditions (Greenhouse)</a:t>
                      </a:r>
                      <a:endParaRPr lang="en-US" sz="1100"/>
                    </a:p>
                  </a:txBody>
                  <a:tcPr marL="37100" marR="37100" marT="18549" marB="18549" anchor="ctr"/>
                </a:tc>
                <a:extLst>
                  <a:ext uri="{0D108BD9-81ED-4DB2-BD59-A6C34878D82A}">
                    <a16:rowId xmlns:a16="http://schemas.microsoft.com/office/drawing/2014/main" val="1187209393"/>
                  </a:ext>
                </a:extLst>
              </a:tr>
              <a:tr h="459402">
                <a:tc>
                  <a:txBody>
                    <a:bodyPr/>
                    <a:lstStyle/>
                    <a:p>
                      <a:r>
                        <a:rPr lang="en-US" sz="1100" b="1"/>
                        <a:t>Propagation</a:t>
                      </a:r>
                      <a:endParaRPr lang="en-US" sz="1100"/>
                    </a:p>
                  </a:txBody>
                  <a:tcPr marL="37100" marR="37100" marT="18549" marB="18549" anchor="ctr"/>
                </a:tc>
                <a:tc>
                  <a:txBody>
                    <a:bodyPr/>
                    <a:lstStyle/>
                    <a:p>
                      <a:r>
                        <a:rPr lang="en-US" sz="1100"/>
                        <a:t>Rooting of cuttings, establishment</a:t>
                      </a:r>
                    </a:p>
                  </a:txBody>
                  <a:tcPr marL="37100" marR="37100" marT="18549" marB="18549" anchor="ctr">
                    <a:lnR w="12700" cmpd="sng">
                      <a:noFill/>
                    </a:lnR>
                  </a:tcPr>
                </a:tc>
                <a:tc>
                  <a:txBody>
                    <a:bodyPr/>
                    <a:lstStyle/>
                    <a:p>
                      <a:endParaRPr lang="en-US" sz="1100"/>
                    </a:p>
                  </a:txBody>
                  <a:tcPr marL="37100" marR="37100" marT="18549" marB="18549"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solidFill>
                  </a:tcPr>
                </a:tc>
                <a:tc>
                  <a:txBody>
                    <a:bodyPr/>
                    <a:lstStyle/>
                    <a:p>
                      <a:r>
                        <a:rPr lang="en-US" sz="1100"/>
                        <a:t>3-6 months</a:t>
                      </a:r>
                    </a:p>
                  </a:txBody>
                  <a:tcPr marL="37100" marR="37100" marT="18549" marB="18549" anchor="ctr">
                    <a:lnL w="12700" cmpd="sng">
                      <a:noFill/>
                    </a:lnL>
                    <a:lnR w="12700" cap="flat" cmpd="sng" algn="ctr">
                      <a:noFill/>
                      <a:prstDash val="solid"/>
                      <a:round/>
                      <a:headEnd type="none" w="med" len="med"/>
                      <a:tailEnd type="none" w="med" len="med"/>
                    </a:lnR>
                  </a:tcPr>
                </a:tc>
                <a:tc>
                  <a:txBody>
                    <a:bodyPr/>
                    <a:lstStyle/>
                    <a:p>
                      <a:r>
                        <a:rPr lang="en-US" sz="1100"/>
                        <a:t>Warm, humid, </a:t>
                      </a:r>
                    </a:p>
                    <a:p>
                      <a:r>
                        <a:rPr lang="en-US" sz="1100"/>
                        <a:t>shaded (70-85% shade), </a:t>
                      </a:r>
                    </a:p>
                    <a:p>
                      <a:r>
                        <a:rPr lang="en-US" sz="1100"/>
                        <a:t>25-30°C</a:t>
                      </a:r>
                    </a:p>
                  </a:txBody>
                  <a:tcPr marL="37100" marR="37100" marT="18549" marB="18549" anchor="ctr">
                    <a:lnL w="12700" cap="flat" cmpd="sng" algn="ctr">
                      <a:noFill/>
                      <a:prstDash val="solid"/>
                      <a:round/>
                      <a:headEnd type="none" w="med" len="med"/>
                      <a:tailEnd type="none" w="med" len="med"/>
                    </a:lnL>
                    <a:lnR w="12700" cmpd="sng">
                      <a:noFill/>
                    </a:lnR>
                  </a:tcPr>
                </a:tc>
                <a:tc>
                  <a:txBody>
                    <a:bodyPr/>
                    <a:lstStyle/>
                    <a:p>
                      <a:endParaRPr lang="en-US" sz="1100"/>
                    </a:p>
                  </a:txBody>
                  <a:tcPr marL="37100" marR="37100" marT="18549" marB="18549"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solidFill>
                  </a:tcPr>
                </a:tc>
                <a:tc>
                  <a:txBody>
                    <a:bodyPr/>
                    <a:lstStyle/>
                    <a:p>
                      <a:r>
                        <a:rPr lang="en-US" sz="1100"/>
                        <a:t>3-4 months</a:t>
                      </a:r>
                    </a:p>
                  </a:txBody>
                  <a:tcPr marL="37100" marR="37100" marT="18549" marB="18549" anchor="ctr">
                    <a:lnL w="12700" cmpd="sng">
                      <a:noFill/>
                    </a:lnL>
                    <a:solidFill>
                      <a:srgbClr val="AAE571"/>
                    </a:solidFill>
                  </a:tcPr>
                </a:tc>
                <a:tc>
                  <a:txBody>
                    <a:bodyPr/>
                    <a:lstStyle/>
                    <a:p>
                      <a:r>
                        <a:rPr lang="en-US" sz="1100"/>
                        <a:t>Controlled temperature (24-28°C), </a:t>
                      </a:r>
                    </a:p>
                    <a:p>
                      <a:r>
                        <a:rPr lang="en-US" sz="1100"/>
                        <a:t>70-85% humidity</a:t>
                      </a:r>
                    </a:p>
                  </a:txBody>
                  <a:tcPr marL="37100" marR="37100" marT="18549" marB="18549" anchor="ctr"/>
                </a:tc>
                <a:extLst>
                  <a:ext uri="{0D108BD9-81ED-4DB2-BD59-A6C34878D82A}">
                    <a16:rowId xmlns:a16="http://schemas.microsoft.com/office/drawing/2014/main" val="1472256810"/>
                  </a:ext>
                </a:extLst>
              </a:tr>
              <a:tr h="459402">
                <a:tc>
                  <a:txBody>
                    <a:bodyPr/>
                    <a:lstStyle/>
                    <a:p>
                      <a:r>
                        <a:rPr lang="en-US" sz="1100" b="1"/>
                        <a:t>Establishment</a:t>
                      </a:r>
                      <a:endParaRPr lang="en-US" sz="1100"/>
                    </a:p>
                  </a:txBody>
                  <a:tcPr marL="37100" marR="37100" marT="18549" marB="18549" anchor="ctr"/>
                </a:tc>
                <a:tc>
                  <a:txBody>
                    <a:bodyPr/>
                    <a:lstStyle/>
                    <a:p>
                      <a:r>
                        <a:rPr lang="en-US" sz="1100"/>
                        <a:t>Initial vine growth, support setup</a:t>
                      </a:r>
                    </a:p>
                  </a:txBody>
                  <a:tcPr marL="37100" marR="37100" marT="18549" marB="18549" anchor="ctr">
                    <a:lnR w="12700" cmpd="sng">
                      <a:noFill/>
                    </a:lnR>
                  </a:tcPr>
                </a:tc>
                <a:tc>
                  <a:txBody>
                    <a:bodyPr/>
                    <a:lstStyle/>
                    <a:p>
                      <a:endParaRPr lang="en-US" sz="1100"/>
                    </a:p>
                  </a:txBody>
                  <a:tcPr marL="37100" marR="37100" marT="18549" marB="18549"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r>
                        <a:rPr lang="en-US" sz="1100"/>
                        <a:t>6-12 months</a:t>
                      </a:r>
                    </a:p>
                  </a:txBody>
                  <a:tcPr marL="37100" marR="37100" marT="18549" marB="18549" anchor="ctr">
                    <a:lnL w="12700" cmpd="sng">
                      <a:noFill/>
                    </a:lnL>
                    <a:lnR w="12700" cap="flat" cmpd="sng" algn="ctr">
                      <a:noFill/>
                      <a:prstDash val="solid"/>
                      <a:round/>
                      <a:headEnd type="none" w="med" len="med"/>
                      <a:tailEnd type="none" w="med" len="med"/>
                    </a:lnR>
                  </a:tcPr>
                </a:tc>
                <a:tc>
                  <a:txBody>
                    <a:bodyPr/>
                    <a:lstStyle/>
                    <a:p>
                      <a:r>
                        <a:rPr lang="en-US" sz="1100"/>
                        <a:t>Partial shade, </a:t>
                      </a:r>
                    </a:p>
                    <a:p>
                      <a:r>
                        <a:rPr lang="en-US" sz="1100"/>
                        <a:t>60-70% humidity, </a:t>
                      </a:r>
                    </a:p>
                    <a:p>
                      <a:r>
                        <a:rPr lang="en-US" sz="1100"/>
                        <a:t>25-30°C</a:t>
                      </a:r>
                    </a:p>
                  </a:txBody>
                  <a:tcPr marL="37100" marR="37100" marT="18549" marB="18549" anchor="ctr">
                    <a:lnL w="12700" cap="flat" cmpd="sng" algn="ctr">
                      <a:noFill/>
                      <a:prstDash val="solid"/>
                      <a:round/>
                      <a:headEnd type="none" w="med" len="med"/>
                      <a:tailEnd type="none" w="med" len="med"/>
                    </a:lnL>
                    <a:lnR w="12700" cmpd="sng">
                      <a:noFill/>
                    </a:lnR>
                  </a:tcPr>
                </a:tc>
                <a:tc>
                  <a:txBody>
                    <a:bodyPr/>
                    <a:lstStyle/>
                    <a:p>
                      <a:endParaRPr lang="en-US" sz="1100"/>
                    </a:p>
                  </a:txBody>
                  <a:tcPr marL="37100" marR="37100" marT="18549" marB="18549"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r>
                        <a:rPr lang="en-US" sz="1100"/>
                        <a:t>4-6 months</a:t>
                      </a:r>
                    </a:p>
                  </a:txBody>
                  <a:tcPr marL="37100" marR="37100" marT="18549" marB="18549" anchor="ctr">
                    <a:lnL w="12700" cmpd="sng">
                      <a:noFill/>
                    </a:lnL>
                    <a:solidFill>
                      <a:srgbClr val="AAE571"/>
                    </a:solidFill>
                  </a:tcPr>
                </a:tc>
                <a:tc>
                  <a:txBody>
                    <a:bodyPr/>
                    <a:lstStyle/>
                    <a:p>
                      <a:r>
                        <a:rPr lang="en-US" sz="1100"/>
                        <a:t>Controlled shade (60-70%), </a:t>
                      </a:r>
                    </a:p>
                    <a:p>
                      <a:r>
                        <a:rPr lang="en-US" sz="1100"/>
                        <a:t>24-28°C, </a:t>
                      </a:r>
                    </a:p>
                    <a:p>
                      <a:r>
                        <a:rPr lang="en-US" sz="1100"/>
                        <a:t>humidity control</a:t>
                      </a:r>
                    </a:p>
                  </a:txBody>
                  <a:tcPr marL="37100" marR="37100" marT="18549" marB="18549" anchor="ctr"/>
                </a:tc>
                <a:extLst>
                  <a:ext uri="{0D108BD9-81ED-4DB2-BD59-A6C34878D82A}">
                    <a16:rowId xmlns:a16="http://schemas.microsoft.com/office/drawing/2014/main" val="3558221897"/>
                  </a:ext>
                </a:extLst>
              </a:tr>
              <a:tr h="459402">
                <a:tc>
                  <a:txBody>
                    <a:bodyPr/>
                    <a:lstStyle/>
                    <a:p>
                      <a:r>
                        <a:rPr lang="en-US" sz="1100" b="1"/>
                        <a:t>Vegetative Growth</a:t>
                      </a:r>
                      <a:endParaRPr lang="en-US" sz="1100"/>
                    </a:p>
                  </a:txBody>
                  <a:tcPr marL="37100" marR="37100" marT="18549" marB="18549" anchor="ctr"/>
                </a:tc>
                <a:tc>
                  <a:txBody>
                    <a:bodyPr/>
                    <a:lstStyle/>
                    <a:p>
                      <a:r>
                        <a:rPr lang="en-US" sz="1100"/>
                        <a:t>Vine elongation, trellising</a:t>
                      </a:r>
                    </a:p>
                  </a:txBody>
                  <a:tcPr marL="37100" marR="37100" marT="18549" marB="18549" anchor="ctr">
                    <a:lnR w="12700" cmpd="sng">
                      <a:noFill/>
                    </a:lnR>
                  </a:tcPr>
                </a:tc>
                <a:tc>
                  <a:txBody>
                    <a:bodyPr/>
                    <a:lstStyle/>
                    <a:p>
                      <a:endParaRPr lang="en-US" sz="1100"/>
                    </a:p>
                  </a:txBody>
                  <a:tcPr marL="37100" marR="37100" marT="18549" marB="18549"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r>
                        <a:rPr lang="en-US" sz="1100"/>
                        <a:t>1-3 years</a:t>
                      </a:r>
                    </a:p>
                  </a:txBody>
                  <a:tcPr marL="37100" marR="37100" marT="18549" marB="18549" anchor="ctr">
                    <a:lnL w="12700" cmpd="sng">
                      <a:noFill/>
                    </a:lnL>
                    <a:lnR w="12700" cap="flat" cmpd="sng" algn="ctr">
                      <a:noFill/>
                      <a:prstDash val="solid"/>
                      <a:round/>
                      <a:headEnd type="none" w="med" len="med"/>
                      <a:tailEnd type="none" w="med" len="med"/>
                    </a:lnR>
                  </a:tcPr>
                </a:tc>
                <a:tc>
                  <a:txBody>
                    <a:bodyPr/>
                    <a:lstStyle/>
                    <a:p>
                      <a:r>
                        <a:rPr lang="en-US" sz="1100"/>
                        <a:t>Partial shade, </a:t>
                      </a:r>
                    </a:p>
                    <a:p>
                      <a:r>
                        <a:rPr lang="en-US" sz="1100"/>
                        <a:t>24-30°C, </a:t>
                      </a:r>
                    </a:p>
                    <a:p>
                      <a:r>
                        <a:rPr lang="en-US" sz="1100"/>
                        <a:t>70-85% humidity</a:t>
                      </a:r>
                    </a:p>
                  </a:txBody>
                  <a:tcPr marL="37100" marR="37100" marT="18549" marB="18549" anchor="ctr">
                    <a:lnL w="12700" cap="flat" cmpd="sng" algn="ctr">
                      <a:noFill/>
                      <a:prstDash val="solid"/>
                      <a:round/>
                      <a:headEnd type="none" w="med" len="med"/>
                      <a:tailEnd type="none" w="med" len="med"/>
                    </a:lnL>
                    <a:lnR w="12700" cmpd="sng">
                      <a:noFill/>
                    </a:lnR>
                  </a:tcPr>
                </a:tc>
                <a:tc>
                  <a:txBody>
                    <a:bodyPr/>
                    <a:lstStyle/>
                    <a:p>
                      <a:endParaRPr lang="en-US" sz="1100"/>
                    </a:p>
                  </a:txBody>
                  <a:tcPr marL="37100" marR="37100" marT="18549" marB="18549"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r>
                        <a:rPr lang="en-US" sz="1100"/>
                        <a:t>12-18 months</a:t>
                      </a:r>
                    </a:p>
                  </a:txBody>
                  <a:tcPr marL="37100" marR="37100" marT="18549" marB="18549" anchor="ctr">
                    <a:lnL w="12700" cmpd="sng">
                      <a:noFill/>
                    </a:lnL>
                    <a:solidFill>
                      <a:srgbClr val="AAE571"/>
                    </a:solidFill>
                  </a:tcPr>
                </a:tc>
                <a:tc>
                  <a:txBody>
                    <a:bodyPr/>
                    <a:lstStyle/>
                    <a:p>
                      <a:r>
                        <a:rPr lang="en-US" sz="1100"/>
                        <a:t>24-28°C,</a:t>
                      </a:r>
                    </a:p>
                    <a:p>
                      <a:r>
                        <a:rPr lang="en-US" sz="1100"/>
                        <a:t> 70-85% humidity,</a:t>
                      </a:r>
                    </a:p>
                    <a:p>
                      <a:r>
                        <a:rPr lang="en-US" sz="1100"/>
                        <a:t>optimized nutrient supply</a:t>
                      </a:r>
                    </a:p>
                  </a:txBody>
                  <a:tcPr marL="37100" marR="37100" marT="18549" marB="18549" anchor="ctr"/>
                </a:tc>
                <a:extLst>
                  <a:ext uri="{0D108BD9-81ED-4DB2-BD59-A6C34878D82A}">
                    <a16:rowId xmlns:a16="http://schemas.microsoft.com/office/drawing/2014/main" val="4146054829"/>
                  </a:ext>
                </a:extLst>
              </a:tr>
              <a:tr h="459402">
                <a:tc>
                  <a:txBody>
                    <a:bodyPr/>
                    <a:lstStyle/>
                    <a:p>
                      <a:r>
                        <a:rPr lang="en-US" sz="1100" b="1"/>
                        <a:t>Flowering Induction</a:t>
                      </a:r>
                      <a:endParaRPr lang="en-US" sz="1100"/>
                    </a:p>
                  </a:txBody>
                  <a:tcPr marL="37100" marR="37100" marT="18549" marB="18549" anchor="ctr"/>
                </a:tc>
                <a:tc>
                  <a:txBody>
                    <a:bodyPr/>
                    <a:lstStyle/>
                    <a:p>
                      <a:r>
                        <a:rPr lang="en-US" sz="1100"/>
                        <a:t>Flowering initiation, pollination management</a:t>
                      </a:r>
                    </a:p>
                  </a:txBody>
                  <a:tcPr marL="37100" marR="37100" marT="18549" marB="18549" anchor="ctr">
                    <a:lnR w="12700" cmpd="sng">
                      <a:noFill/>
                    </a:lnR>
                  </a:tcPr>
                </a:tc>
                <a:tc>
                  <a:txBody>
                    <a:bodyPr/>
                    <a:lstStyle/>
                    <a:p>
                      <a:endParaRPr lang="en-US" sz="1100"/>
                    </a:p>
                  </a:txBody>
                  <a:tcPr marL="37100" marR="37100" marT="18549" marB="18549"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r>
                        <a:rPr lang="en-US" sz="1100"/>
                        <a:t>Seasonal </a:t>
                      </a:r>
                    </a:p>
                    <a:p>
                      <a:r>
                        <a:rPr lang="en-US" sz="1100"/>
                        <a:t>(Usually Spring)</a:t>
                      </a:r>
                    </a:p>
                  </a:txBody>
                  <a:tcPr marL="37100" marR="37100" marT="18549" marB="18549" anchor="ctr">
                    <a:lnL w="12700" cmpd="sng">
                      <a:noFill/>
                    </a:lnL>
                    <a:lnR w="12700" cap="flat" cmpd="sng" algn="ctr">
                      <a:noFill/>
                      <a:prstDash val="solid"/>
                      <a:round/>
                      <a:headEnd type="none" w="med" len="med"/>
                      <a:tailEnd type="none" w="med" len="med"/>
                    </a:lnR>
                  </a:tcPr>
                </a:tc>
                <a:tc>
                  <a:txBody>
                    <a:bodyPr/>
                    <a:lstStyle/>
                    <a:p>
                      <a:r>
                        <a:rPr lang="en-US" sz="1100"/>
                        <a:t>20-25°C at night, 25-30°C day, </a:t>
                      </a:r>
                    </a:p>
                    <a:p>
                      <a:r>
                        <a:rPr lang="en-US" sz="1100"/>
                        <a:t>60-70% humidity</a:t>
                      </a:r>
                    </a:p>
                  </a:txBody>
                  <a:tcPr marL="37100" marR="37100" marT="18549" marB="18549" anchor="ctr">
                    <a:lnL w="12700" cap="flat" cmpd="sng" algn="ctr">
                      <a:noFill/>
                      <a:prstDash val="solid"/>
                      <a:round/>
                      <a:headEnd type="none" w="med" len="med"/>
                      <a:tailEnd type="none" w="med" len="med"/>
                    </a:lnL>
                    <a:lnR w="12700" cmpd="sng">
                      <a:noFill/>
                    </a:lnR>
                  </a:tcPr>
                </a:tc>
                <a:tc>
                  <a:txBody>
                    <a:bodyPr/>
                    <a:lstStyle/>
                    <a:p>
                      <a:endParaRPr lang="en-US" sz="1100"/>
                    </a:p>
                  </a:txBody>
                  <a:tcPr marL="37100" marR="37100" marT="18549" marB="18549"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r>
                        <a:rPr lang="en-US" sz="1100"/>
                        <a:t>Induced year-round</a:t>
                      </a:r>
                    </a:p>
                  </a:txBody>
                  <a:tcPr marL="37100" marR="37100" marT="18549" marB="18549" anchor="ctr">
                    <a:lnL w="12700" cmpd="sng">
                      <a:noFill/>
                    </a:lnL>
                    <a:solidFill>
                      <a:srgbClr val="AAE571"/>
                    </a:solidFill>
                  </a:tcPr>
                </a:tc>
                <a:tc>
                  <a:txBody>
                    <a:bodyPr/>
                    <a:lstStyle/>
                    <a:p>
                      <a:r>
                        <a:rPr lang="en-US" sz="1100"/>
                        <a:t>Controlled temp shifts to 18-24°C at night, 25-28°C day</a:t>
                      </a:r>
                    </a:p>
                  </a:txBody>
                  <a:tcPr marL="37100" marR="37100" marT="18549" marB="18549" anchor="ctr"/>
                </a:tc>
                <a:extLst>
                  <a:ext uri="{0D108BD9-81ED-4DB2-BD59-A6C34878D82A}">
                    <a16:rowId xmlns:a16="http://schemas.microsoft.com/office/drawing/2014/main" val="4143567237"/>
                  </a:ext>
                </a:extLst>
              </a:tr>
              <a:tr h="459402">
                <a:tc>
                  <a:txBody>
                    <a:bodyPr/>
                    <a:lstStyle/>
                    <a:p>
                      <a:r>
                        <a:rPr lang="en-US" sz="1100" b="1"/>
                        <a:t>Pollination</a:t>
                      </a:r>
                      <a:endParaRPr lang="en-US" sz="1100"/>
                    </a:p>
                  </a:txBody>
                  <a:tcPr marL="37100" marR="37100" marT="18549" marB="18549" anchor="ctr"/>
                </a:tc>
                <a:tc>
                  <a:txBody>
                    <a:bodyPr/>
                    <a:lstStyle/>
                    <a:p>
                      <a:r>
                        <a:rPr lang="en-US" sz="1100"/>
                        <a:t>Hand pollination, setting pods</a:t>
                      </a:r>
                    </a:p>
                  </a:txBody>
                  <a:tcPr marL="37100" marR="37100" marT="18549" marB="18549" anchor="ctr">
                    <a:lnR w="12700" cmpd="sng">
                      <a:noFill/>
                    </a:lnR>
                  </a:tcPr>
                </a:tc>
                <a:tc>
                  <a:txBody>
                    <a:bodyPr/>
                    <a:lstStyle/>
                    <a:p>
                      <a:endParaRPr lang="en-US" sz="1100"/>
                    </a:p>
                  </a:txBody>
                  <a:tcPr marL="37100" marR="37100" marT="18549" marB="18549"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r>
                        <a:rPr lang="en-US" sz="1100"/>
                        <a:t>1-2 months</a:t>
                      </a:r>
                    </a:p>
                  </a:txBody>
                  <a:tcPr marL="37100" marR="37100" marT="18549" marB="18549" anchor="ctr">
                    <a:lnL w="12700" cmpd="sng">
                      <a:noFill/>
                    </a:lnL>
                    <a:lnR w="12700" cap="flat" cmpd="sng" algn="ctr">
                      <a:noFill/>
                      <a:prstDash val="solid"/>
                      <a:round/>
                      <a:headEnd type="none" w="med" len="med"/>
                      <a:tailEnd type="none" w="med" len="med"/>
                    </a:lnR>
                  </a:tcPr>
                </a:tc>
                <a:tc>
                  <a:txBody>
                    <a:bodyPr/>
                    <a:lstStyle/>
                    <a:p>
                      <a:r>
                        <a:rPr lang="en-US" sz="1100"/>
                        <a:t>20-30°C, </a:t>
                      </a:r>
                    </a:p>
                    <a:p>
                      <a:r>
                        <a:rPr lang="en-US" sz="1100"/>
                        <a:t>moderate humidity (50-70%)</a:t>
                      </a:r>
                    </a:p>
                  </a:txBody>
                  <a:tcPr marL="37100" marR="37100" marT="18549" marB="18549" anchor="ctr">
                    <a:lnL w="12700" cap="flat" cmpd="sng" algn="ctr">
                      <a:noFill/>
                      <a:prstDash val="solid"/>
                      <a:round/>
                      <a:headEnd type="none" w="med" len="med"/>
                      <a:tailEnd type="none" w="med" len="med"/>
                    </a:lnL>
                    <a:lnR w="12700" cmpd="sng">
                      <a:noFill/>
                    </a:lnR>
                  </a:tcPr>
                </a:tc>
                <a:tc>
                  <a:txBody>
                    <a:bodyPr/>
                    <a:lstStyle/>
                    <a:p>
                      <a:endParaRPr lang="en-US" sz="1100"/>
                    </a:p>
                  </a:txBody>
                  <a:tcPr marL="37100" marR="37100" marT="18549" marB="18549"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r>
                        <a:rPr lang="en-US" sz="1100"/>
                        <a:t>1-2 months</a:t>
                      </a:r>
                    </a:p>
                  </a:txBody>
                  <a:tcPr marL="37100" marR="37100" marT="18549" marB="18549" anchor="ctr">
                    <a:lnL w="12700" cmpd="sng">
                      <a:noFill/>
                    </a:lnL>
                  </a:tcPr>
                </a:tc>
                <a:tc>
                  <a:txBody>
                    <a:bodyPr/>
                    <a:lstStyle/>
                    <a:p>
                      <a:r>
                        <a:rPr lang="en-US" sz="1100"/>
                        <a:t>22-26°C, </a:t>
                      </a:r>
                    </a:p>
                    <a:p>
                      <a:r>
                        <a:rPr lang="en-US" sz="1100"/>
                        <a:t>humidity controlled (55-70%)</a:t>
                      </a:r>
                    </a:p>
                  </a:txBody>
                  <a:tcPr marL="37100" marR="37100" marT="18549" marB="18549" anchor="ctr"/>
                </a:tc>
                <a:extLst>
                  <a:ext uri="{0D108BD9-81ED-4DB2-BD59-A6C34878D82A}">
                    <a16:rowId xmlns:a16="http://schemas.microsoft.com/office/drawing/2014/main" val="1784233014"/>
                  </a:ext>
                </a:extLst>
              </a:tr>
              <a:tr h="459402">
                <a:tc>
                  <a:txBody>
                    <a:bodyPr/>
                    <a:lstStyle/>
                    <a:p>
                      <a:r>
                        <a:rPr lang="en-US" sz="1100" b="1"/>
                        <a:t>Pod Development</a:t>
                      </a:r>
                      <a:endParaRPr lang="en-US" sz="1100"/>
                    </a:p>
                  </a:txBody>
                  <a:tcPr marL="37100" marR="37100" marT="18549" marB="18549" anchor="ctr"/>
                </a:tc>
                <a:tc>
                  <a:txBody>
                    <a:bodyPr/>
                    <a:lstStyle/>
                    <a:p>
                      <a:r>
                        <a:rPr lang="en-US" sz="1100"/>
                        <a:t>Pod maturation, </a:t>
                      </a:r>
                    </a:p>
                    <a:p>
                      <a:r>
                        <a:rPr lang="en-US" sz="1100"/>
                        <a:t>nutrient supply</a:t>
                      </a:r>
                    </a:p>
                  </a:txBody>
                  <a:tcPr marL="37100" marR="37100" marT="18549" marB="18549" anchor="ctr">
                    <a:lnR w="12700" cmpd="sng">
                      <a:noFill/>
                    </a:lnR>
                  </a:tcPr>
                </a:tc>
                <a:tc>
                  <a:txBody>
                    <a:bodyPr/>
                    <a:lstStyle/>
                    <a:p>
                      <a:endParaRPr lang="en-US" sz="1100"/>
                    </a:p>
                  </a:txBody>
                  <a:tcPr marL="37100" marR="37100" marT="18549" marB="18549"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r>
                        <a:rPr lang="en-US" sz="1100"/>
                        <a:t>8-10 months</a:t>
                      </a:r>
                    </a:p>
                  </a:txBody>
                  <a:tcPr marL="37100" marR="37100" marT="18549" marB="18549" anchor="ctr">
                    <a:lnL w="12700" cmpd="sng">
                      <a:noFill/>
                    </a:lnL>
                    <a:lnR w="12700" cap="flat" cmpd="sng" algn="ctr">
                      <a:noFill/>
                      <a:prstDash val="solid"/>
                      <a:round/>
                      <a:headEnd type="none" w="med" len="med"/>
                      <a:tailEnd type="none" w="med" len="med"/>
                    </a:lnR>
                  </a:tcPr>
                </a:tc>
                <a:tc>
                  <a:txBody>
                    <a:bodyPr/>
                    <a:lstStyle/>
                    <a:p>
                      <a:r>
                        <a:rPr lang="en-US" sz="1100"/>
                        <a:t>Warm (24-30°C), </a:t>
                      </a:r>
                    </a:p>
                    <a:p>
                      <a:r>
                        <a:rPr lang="en-US" sz="1100"/>
                        <a:t>humid (70-85%), </a:t>
                      </a:r>
                    </a:p>
                    <a:p>
                      <a:r>
                        <a:rPr lang="en-US" sz="1100"/>
                        <a:t>consistent moisture</a:t>
                      </a:r>
                    </a:p>
                  </a:txBody>
                  <a:tcPr marL="37100" marR="37100" marT="18549" marB="18549" anchor="ctr">
                    <a:lnL w="12700" cap="flat" cmpd="sng" algn="ctr">
                      <a:noFill/>
                      <a:prstDash val="solid"/>
                      <a:round/>
                      <a:headEnd type="none" w="med" len="med"/>
                      <a:tailEnd type="none" w="med" len="med"/>
                    </a:lnL>
                    <a:lnR w="12700" cmpd="sng">
                      <a:noFill/>
                    </a:lnR>
                  </a:tcPr>
                </a:tc>
                <a:tc>
                  <a:txBody>
                    <a:bodyPr/>
                    <a:lstStyle/>
                    <a:p>
                      <a:endParaRPr lang="en-US" sz="1100"/>
                    </a:p>
                  </a:txBody>
                  <a:tcPr marL="37100" marR="37100" marT="18549" marB="18549"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r>
                        <a:rPr lang="en-US" sz="1100"/>
                        <a:t>6-8 months</a:t>
                      </a:r>
                    </a:p>
                  </a:txBody>
                  <a:tcPr marL="37100" marR="37100" marT="18549" marB="18549" anchor="ctr">
                    <a:lnL w="12700" cmpd="sng">
                      <a:noFill/>
                    </a:lnL>
                    <a:solidFill>
                      <a:srgbClr val="AAE571"/>
                    </a:solidFill>
                  </a:tcPr>
                </a:tc>
                <a:tc>
                  <a:txBody>
                    <a:bodyPr/>
                    <a:lstStyle/>
                    <a:p>
                      <a:r>
                        <a:rPr lang="en-US" sz="1100"/>
                        <a:t>24-28°C, </a:t>
                      </a:r>
                    </a:p>
                    <a:p>
                      <a:r>
                        <a:rPr lang="en-US" sz="1100"/>
                        <a:t>70-80% humidity, </a:t>
                      </a:r>
                    </a:p>
                    <a:p>
                      <a:r>
                        <a:rPr lang="en-US" sz="1100"/>
                        <a:t>optimal nutrient delivery</a:t>
                      </a:r>
                    </a:p>
                  </a:txBody>
                  <a:tcPr marL="37100" marR="37100" marT="18549" marB="18549" anchor="ctr"/>
                </a:tc>
                <a:extLst>
                  <a:ext uri="{0D108BD9-81ED-4DB2-BD59-A6C34878D82A}">
                    <a16:rowId xmlns:a16="http://schemas.microsoft.com/office/drawing/2014/main" val="3530748873"/>
                  </a:ext>
                </a:extLst>
              </a:tr>
              <a:tr h="459402">
                <a:tc>
                  <a:txBody>
                    <a:bodyPr/>
                    <a:lstStyle/>
                    <a:p>
                      <a:r>
                        <a:rPr lang="en-US" sz="1100" b="1"/>
                        <a:t>Harvesting</a:t>
                      </a:r>
                      <a:endParaRPr lang="en-US" sz="1100"/>
                    </a:p>
                  </a:txBody>
                  <a:tcPr marL="37100" marR="37100" marT="18549" marB="18549" anchor="ctr"/>
                </a:tc>
                <a:tc>
                  <a:txBody>
                    <a:bodyPr/>
                    <a:lstStyle/>
                    <a:p>
                      <a:r>
                        <a:rPr lang="en-US" sz="1100"/>
                        <a:t>Optimal pod ripeness, harvesting</a:t>
                      </a:r>
                    </a:p>
                  </a:txBody>
                  <a:tcPr marL="37100" marR="37100" marT="18549" marB="18549" anchor="ctr">
                    <a:lnR w="12700" cmpd="sng">
                      <a:noFill/>
                    </a:lnR>
                  </a:tcPr>
                </a:tc>
                <a:tc>
                  <a:txBody>
                    <a:bodyPr/>
                    <a:lstStyle/>
                    <a:p>
                      <a:endParaRPr lang="en-US" sz="1100"/>
                    </a:p>
                  </a:txBody>
                  <a:tcPr marL="37100" marR="37100" marT="18549" marB="18549"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r>
                        <a:rPr lang="en-US" sz="1100"/>
                        <a:t>Seasonal </a:t>
                      </a:r>
                    </a:p>
                    <a:p>
                      <a:r>
                        <a:rPr lang="en-US" sz="1100"/>
                        <a:t>(8-10 months after pollination)</a:t>
                      </a:r>
                    </a:p>
                  </a:txBody>
                  <a:tcPr marL="37100" marR="37100" marT="18549" marB="18549" anchor="ctr">
                    <a:lnL w="12700" cmpd="sng">
                      <a:noFill/>
                    </a:lnL>
                    <a:lnR w="12700" cap="flat" cmpd="sng" algn="ctr">
                      <a:noFill/>
                      <a:prstDash val="solid"/>
                      <a:round/>
                      <a:headEnd type="none" w="med" len="med"/>
                      <a:tailEnd type="none" w="med" len="med"/>
                    </a:lnR>
                  </a:tcPr>
                </a:tc>
                <a:tc>
                  <a:txBody>
                    <a:bodyPr/>
                    <a:lstStyle/>
                    <a:p>
                      <a:r>
                        <a:rPr lang="en-US" sz="1100"/>
                        <a:t>Warm, dry (25-28°C), </a:t>
                      </a:r>
                    </a:p>
                    <a:p>
                      <a:r>
                        <a:rPr lang="en-US" sz="1100"/>
                        <a:t>70-80% humidity</a:t>
                      </a:r>
                    </a:p>
                  </a:txBody>
                  <a:tcPr marL="37100" marR="37100" marT="18549" marB="18549" anchor="ctr">
                    <a:lnL w="12700" cap="flat" cmpd="sng" algn="ctr">
                      <a:noFill/>
                      <a:prstDash val="solid"/>
                      <a:round/>
                      <a:headEnd type="none" w="med" len="med"/>
                      <a:tailEnd type="none" w="med" len="med"/>
                    </a:lnL>
                    <a:lnR w="12700" cmpd="sng">
                      <a:noFill/>
                    </a:lnR>
                  </a:tcPr>
                </a:tc>
                <a:tc>
                  <a:txBody>
                    <a:bodyPr/>
                    <a:lstStyle/>
                    <a:p>
                      <a:endParaRPr lang="en-US" sz="1100"/>
                    </a:p>
                  </a:txBody>
                  <a:tcPr marL="37100" marR="37100" marT="18549" marB="18549"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r>
                        <a:rPr lang="en-US" sz="1100"/>
                        <a:t>6-8 months post-pollination</a:t>
                      </a:r>
                    </a:p>
                  </a:txBody>
                  <a:tcPr marL="37100" marR="37100" marT="18549" marB="18549" anchor="ctr">
                    <a:lnL w="12700" cmpd="sng">
                      <a:noFill/>
                    </a:lnL>
                    <a:solidFill>
                      <a:srgbClr val="AAE571"/>
                    </a:solidFill>
                  </a:tcPr>
                </a:tc>
                <a:tc>
                  <a:txBody>
                    <a:bodyPr/>
                    <a:lstStyle/>
                    <a:p>
                      <a:r>
                        <a:rPr lang="en-US" sz="1100"/>
                        <a:t>24-28°C, </a:t>
                      </a:r>
                    </a:p>
                    <a:p>
                      <a:r>
                        <a:rPr lang="en-US" sz="1100"/>
                        <a:t>controlled drying and curing areas</a:t>
                      </a:r>
                    </a:p>
                  </a:txBody>
                  <a:tcPr marL="37100" marR="37100" marT="18549" marB="18549" anchor="ctr"/>
                </a:tc>
                <a:extLst>
                  <a:ext uri="{0D108BD9-81ED-4DB2-BD59-A6C34878D82A}">
                    <a16:rowId xmlns:a16="http://schemas.microsoft.com/office/drawing/2014/main" val="1272601444"/>
                  </a:ext>
                </a:extLst>
              </a:tr>
              <a:tr h="459402">
                <a:tc>
                  <a:txBody>
                    <a:bodyPr/>
                    <a:lstStyle/>
                    <a:p>
                      <a:r>
                        <a:rPr lang="en-US" sz="1100" b="1"/>
                        <a:t>Curing</a:t>
                      </a:r>
                      <a:endParaRPr lang="en-US" sz="1100"/>
                    </a:p>
                  </a:txBody>
                  <a:tcPr marL="37100" marR="37100" marT="18549" marB="18549" anchor="ctr"/>
                </a:tc>
                <a:tc>
                  <a:txBody>
                    <a:bodyPr/>
                    <a:lstStyle/>
                    <a:p>
                      <a:r>
                        <a:rPr lang="en-US" sz="1100"/>
                        <a:t>Flavor development, drying, fermentation</a:t>
                      </a:r>
                    </a:p>
                  </a:txBody>
                  <a:tcPr marL="37100" marR="37100" marT="18549" marB="18549" anchor="ctr">
                    <a:lnR w="12700" cmpd="sng">
                      <a:noFill/>
                    </a:lnR>
                  </a:tcPr>
                </a:tc>
                <a:tc>
                  <a:txBody>
                    <a:bodyPr/>
                    <a:lstStyle/>
                    <a:p>
                      <a:endParaRPr lang="en-US" sz="1100"/>
                    </a:p>
                  </a:txBody>
                  <a:tcPr marL="37100" marR="37100" marT="18549" marB="18549"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r>
                        <a:rPr lang="en-US" sz="1100"/>
                        <a:t>3-6 months</a:t>
                      </a:r>
                    </a:p>
                  </a:txBody>
                  <a:tcPr marL="37100" marR="37100" marT="18549" marB="18549" anchor="ctr">
                    <a:lnL w="12700" cmpd="sng">
                      <a:noFill/>
                    </a:lnL>
                    <a:lnR w="12700" cap="flat" cmpd="sng" algn="ctr">
                      <a:noFill/>
                      <a:prstDash val="solid"/>
                      <a:round/>
                      <a:headEnd type="none" w="med" len="med"/>
                      <a:tailEnd type="none" w="med" len="med"/>
                    </a:lnR>
                  </a:tcPr>
                </a:tc>
                <a:tc>
                  <a:txBody>
                    <a:bodyPr/>
                    <a:lstStyle/>
                    <a:p>
                      <a:r>
                        <a:rPr lang="en-US" sz="1100"/>
                        <a:t>Alternating sun-drying and sweating (40-50°C)</a:t>
                      </a:r>
                    </a:p>
                  </a:txBody>
                  <a:tcPr marL="37100" marR="37100" marT="18549" marB="18549" anchor="ctr">
                    <a:lnL w="12700" cap="flat" cmpd="sng" algn="ctr">
                      <a:noFill/>
                      <a:prstDash val="solid"/>
                      <a:round/>
                      <a:headEnd type="none" w="med" len="med"/>
                      <a:tailEnd type="none" w="med" len="med"/>
                    </a:lnL>
                    <a:lnR w="12700" cmpd="sng">
                      <a:noFill/>
                    </a:lnR>
                  </a:tcPr>
                </a:tc>
                <a:tc>
                  <a:txBody>
                    <a:bodyPr/>
                    <a:lstStyle/>
                    <a:p>
                      <a:endParaRPr lang="en-US" sz="1100"/>
                    </a:p>
                  </a:txBody>
                  <a:tcPr marL="37100" marR="37100" marT="18549" marB="18549"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r>
                        <a:rPr lang="en-US" sz="1100"/>
                        <a:t>2-3 months</a:t>
                      </a:r>
                    </a:p>
                  </a:txBody>
                  <a:tcPr marL="37100" marR="37100" marT="18549" marB="18549" anchor="ctr">
                    <a:lnL w="12700" cmpd="sng">
                      <a:noFill/>
                    </a:lnL>
                    <a:solidFill>
                      <a:srgbClr val="AAE571"/>
                    </a:solidFill>
                  </a:tcPr>
                </a:tc>
                <a:tc>
                  <a:txBody>
                    <a:bodyPr/>
                    <a:lstStyle/>
                    <a:p>
                      <a:r>
                        <a:rPr lang="en-US" sz="1100"/>
                        <a:t>Controlled drying (40-50°C), </a:t>
                      </a:r>
                    </a:p>
                    <a:p>
                      <a:r>
                        <a:rPr lang="en-US" sz="1100"/>
                        <a:t>humidity control</a:t>
                      </a:r>
                    </a:p>
                  </a:txBody>
                  <a:tcPr marL="37100" marR="37100" marT="18549" marB="18549" anchor="ctr"/>
                </a:tc>
                <a:extLst>
                  <a:ext uri="{0D108BD9-81ED-4DB2-BD59-A6C34878D82A}">
                    <a16:rowId xmlns:a16="http://schemas.microsoft.com/office/drawing/2014/main" val="504610514"/>
                  </a:ext>
                </a:extLst>
              </a:tr>
              <a:tr h="459402">
                <a:tc>
                  <a:txBody>
                    <a:bodyPr/>
                    <a:lstStyle/>
                    <a:p>
                      <a:r>
                        <a:rPr lang="en-US" sz="1100" b="1" dirty="0"/>
                        <a:t>Storage</a:t>
                      </a:r>
                      <a:endParaRPr lang="en-US" sz="1100" dirty="0"/>
                    </a:p>
                  </a:txBody>
                  <a:tcPr marL="37100" marR="37100" marT="18549" marB="18549" anchor="ctr"/>
                </a:tc>
                <a:tc>
                  <a:txBody>
                    <a:bodyPr/>
                    <a:lstStyle/>
                    <a:p>
                      <a:r>
                        <a:rPr lang="en-US" sz="1100" dirty="0"/>
                        <a:t>Preservation of flavor, moisture content</a:t>
                      </a:r>
                    </a:p>
                  </a:txBody>
                  <a:tcPr marL="37100" marR="37100" marT="18549" marB="18549" anchor="ctr">
                    <a:lnR w="12700" cmpd="sng">
                      <a:noFill/>
                    </a:lnR>
                  </a:tcPr>
                </a:tc>
                <a:tc>
                  <a:txBody>
                    <a:bodyPr/>
                    <a:lstStyle/>
                    <a:p>
                      <a:endParaRPr lang="en-US" sz="1100"/>
                    </a:p>
                  </a:txBody>
                  <a:tcPr marL="37100" marR="37100" marT="18549" marB="18549"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r>
                        <a:rPr lang="en-US" sz="1100"/>
                        <a:t>Up to 2 years</a:t>
                      </a:r>
                    </a:p>
                  </a:txBody>
                  <a:tcPr marL="37100" marR="37100" marT="18549" marB="18549" anchor="ctr">
                    <a:lnL w="12700" cmpd="sng">
                      <a:noFill/>
                    </a:lnL>
                    <a:lnR w="12700" cap="flat" cmpd="sng" algn="ctr">
                      <a:noFill/>
                      <a:prstDash val="solid"/>
                      <a:round/>
                      <a:headEnd type="none" w="med" len="med"/>
                      <a:tailEnd type="none" w="med" len="med"/>
                    </a:lnR>
                  </a:tcPr>
                </a:tc>
                <a:tc>
                  <a:txBody>
                    <a:bodyPr/>
                    <a:lstStyle/>
                    <a:p>
                      <a:r>
                        <a:rPr lang="en-US" sz="1100"/>
                        <a:t>15-20°C, </a:t>
                      </a:r>
                    </a:p>
                    <a:p>
                      <a:r>
                        <a:rPr lang="en-US" sz="1100"/>
                        <a:t>50-65% humidity, </a:t>
                      </a:r>
                    </a:p>
                    <a:p>
                      <a:r>
                        <a:rPr lang="en-US" sz="1100"/>
                        <a:t>dark storage</a:t>
                      </a:r>
                    </a:p>
                  </a:txBody>
                  <a:tcPr marL="37100" marR="37100" marT="18549" marB="18549" anchor="ctr">
                    <a:lnL w="12700" cap="flat" cmpd="sng" algn="ctr">
                      <a:noFill/>
                      <a:prstDash val="solid"/>
                      <a:round/>
                      <a:headEnd type="none" w="med" len="med"/>
                      <a:tailEnd type="none" w="med" len="med"/>
                    </a:lnL>
                    <a:lnR w="12700" cmpd="sng">
                      <a:noFill/>
                    </a:lnR>
                  </a:tcPr>
                </a:tc>
                <a:tc>
                  <a:txBody>
                    <a:bodyPr/>
                    <a:lstStyle/>
                    <a:p>
                      <a:endParaRPr lang="en-US" sz="1100"/>
                    </a:p>
                  </a:txBody>
                  <a:tcPr marL="37100" marR="37100" marT="18549" marB="18549"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r>
                        <a:rPr lang="en-US" sz="1100"/>
                        <a:t>Up to 2 years</a:t>
                      </a:r>
                    </a:p>
                  </a:txBody>
                  <a:tcPr marL="37100" marR="37100" marT="18549" marB="18549" anchor="ctr">
                    <a:lnL w="12700" cmpd="sng">
                      <a:noFill/>
                    </a:lnL>
                  </a:tcPr>
                </a:tc>
                <a:tc>
                  <a:txBody>
                    <a:bodyPr/>
                    <a:lstStyle/>
                    <a:p>
                      <a:r>
                        <a:rPr lang="en-US" sz="1100" dirty="0"/>
                        <a:t>15-20°C, </a:t>
                      </a:r>
                    </a:p>
                    <a:p>
                      <a:r>
                        <a:rPr lang="en-US" sz="1100" dirty="0"/>
                        <a:t>50-65% humidity, </a:t>
                      </a:r>
                    </a:p>
                    <a:p>
                      <a:r>
                        <a:rPr lang="en-US" sz="1100" dirty="0"/>
                        <a:t>airtight storage</a:t>
                      </a:r>
                    </a:p>
                  </a:txBody>
                  <a:tcPr marL="37100" marR="37100" marT="18549" marB="18549" anchor="ctr"/>
                </a:tc>
                <a:extLst>
                  <a:ext uri="{0D108BD9-81ED-4DB2-BD59-A6C34878D82A}">
                    <a16:rowId xmlns:a16="http://schemas.microsoft.com/office/drawing/2014/main" val="1473750345"/>
                  </a:ext>
                </a:extLst>
              </a:tr>
            </a:tbl>
          </a:graphicData>
        </a:graphic>
      </p:graphicFrame>
      <p:sp>
        <p:nvSpPr>
          <p:cNvPr id="6" name="Rectangle 5">
            <a:extLst>
              <a:ext uri="{FF2B5EF4-FFF2-40B4-BE49-F238E27FC236}">
                <a16:creationId xmlns:a16="http://schemas.microsoft.com/office/drawing/2014/main" id="{AA3D75A1-9B5D-B195-EC79-39BCED69157D}"/>
              </a:ext>
            </a:extLst>
          </p:cNvPr>
          <p:cNvSpPr/>
          <p:nvPr/>
        </p:nvSpPr>
        <p:spPr>
          <a:xfrm>
            <a:off x="7369908" y="1613385"/>
            <a:ext cx="4334524" cy="5170367"/>
          </a:xfrm>
          <a:prstGeom prst="rect">
            <a:avLst/>
          </a:prstGeom>
          <a:noFill/>
          <a:ln w="57150">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561542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55EE17-BAC0-BB55-823D-B522B8B1FE11}"/>
            </a:ext>
          </a:extLst>
        </p:cNvPr>
        <p:cNvGrpSpPr/>
        <p:nvPr/>
      </p:nvGrpSpPr>
      <p:grpSpPr>
        <a:xfrm>
          <a:off x="0" y="0"/>
          <a:ext cx="0" cy="0"/>
          <a:chOff x="0" y="0"/>
          <a:chExt cx="0" cy="0"/>
        </a:xfrm>
      </p:grpSpPr>
      <p:pic>
        <p:nvPicPr>
          <p:cNvPr id="49" name="Picture 48">
            <a:extLst>
              <a:ext uri="{FF2B5EF4-FFF2-40B4-BE49-F238E27FC236}">
                <a16:creationId xmlns:a16="http://schemas.microsoft.com/office/drawing/2014/main" id="{0D1FAEBE-33C8-6AEA-8400-D1DEC64F9AC2}"/>
              </a:ext>
            </a:extLst>
          </p:cNvPr>
          <p:cNvPicPr>
            <a:picLocks noChangeAspect="1"/>
          </p:cNvPicPr>
          <p:nvPr/>
        </p:nvPicPr>
        <p:blipFill>
          <a:blip r:embed="rId2"/>
          <a:stretch>
            <a:fillRect/>
          </a:stretch>
        </p:blipFill>
        <p:spPr>
          <a:xfrm>
            <a:off x="2455251" y="2071227"/>
            <a:ext cx="1560532" cy="2080709"/>
          </a:xfrm>
          <a:prstGeom prst="rect">
            <a:avLst/>
          </a:prstGeom>
        </p:spPr>
      </p:pic>
      <p:pic>
        <p:nvPicPr>
          <p:cNvPr id="47" name="Picture 46">
            <a:extLst>
              <a:ext uri="{FF2B5EF4-FFF2-40B4-BE49-F238E27FC236}">
                <a16:creationId xmlns:a16="http://schemas.microsoft.com/office/drawing/2014/main" id="{BA042A65-64AF-D914-6263-0AED84D0F746}"/>
              </a:ext>
            </a:extLst>
          </p:cNvPr>
          <p:cNvPicPr>
            <a:picLocks noChangeAspect="1"/>
          </p:cNvPicPr>
          <p:nvPr/>
        </p:nvPicPr>
        <p:blipFill>
          <a:blip r:embed="rId3"/>
          <a:stretch>
            <a:fillRect/>
          </a:stretch>
        </p:blipFill>
        <p:spPr>
          <a:xfrm>
            <a:off x="9122326" y="2204988"/>
            <a:ext cx="2316883" cy="1300192"/>
          </a:xfrm>
          <a:prstGeom prst="rect">
            <a:avLst/>
          </a:prstGeom>
        </p:spPr>
      </p:pic>
      <p:sp>
        <p:nvSpPr>
          <p:cNvPr id="2" name="Title 1">
            <a:extLst>
              <a:ext uri="{FF2B5EF4-FFF2-40B4-BE49-F238E27FC236}">
                <a16:creationId xmlns:a16="http://schemas.microsoft.com/office/drawing/2014/main" id="{78BF698B-25A3-EB81-046E-F9C8D1729CF2}"/>
              </a:ext>
            </a:extLst>
          </p:cNvPr>
          <p:cNvSpPr>
            <a:spLocks noGrp="1"/>
          </p:cNvSpPr>
          <p:nvPr>
            <p:ph type="title"/>
          </p:nvPr>
        </p:nvSpPr>
        <p:spPr>
          <a:xfrm>
            <a:off x="65716" y="5613"/>
            <a:ext cx="10577887" cy="1159200"/>
          </a:xfrm>
        </p:spPr>
        <p:txBody>
          <a:bodyPr vert="horz" lIns="91440" tIns="45720" rIns="91440" bIns="45720" rtlCol="0" anchor="ctr">
            <a:noAutofit/>
          </a:bodyPr>
          <a:lstStyle/>
          <a:p>
            <a:r>
              <a:rPr lang="en-US" sz="3600" kern="1200" dirty="0">
                <a:solidFill>
                  <a:srgbClr val="253E2C"/>
                </a:solidFill>
                <a:latin typeface="+mj-lt"/>
                <a:ea typeface="+mj-ea"/>
                <a:cs typeface="+mj-cs"/>
              </a:rPr>
              <a:t>Traditionally Grown Natural Vanilla  - Supply Chain Value Journey </a:t>
            </a:r>
          </a:p>
        </p:txBody>
      </p:sp>
      <p:sp>
        <p:nvSpPr>
          <p:cNvPr id="22" name="TextBox 21">
            <a:extLst>
              <a:ext uri="{FF2B5EF4-FFF2-40B4-BE49-F238E27FC236}">
                <a16:creationId xmlns:a16="http://schemas.microsoft.com/office/drawing/2014/main" id="{BE48581F-6C8D-7173-6847-8878562D0EFA}"/>
              </a:ext>
            </a:extLst>
          </p:cNvPr>
          <p:cNvSpPr txBox="1"/>
          <p:nvPr/>
        </p:nvSpPr>
        <p:spPr>
          <a:xfrm>
            <a:off x="641925" y="1988270"/>
            <a:ext cx="1694115" cy="1169551"/>
          </a:xfrm>
          <a:prstGeom prst="rect">
            <a:avLst/>
          </a:prstGeom>
          <a:noFill/>
        </p:spPr>
        <p:txBody>
          <a:bodyPr wrap="square">
            <a:spAutoFit/>
          </a:bodyPr>
          <a:lstStyle/>
          <a:p>
            <a:pPr rtl="0">
              <a:buNone/>
            </a:pPr>
            <a:r>
              <a:rPr lang="en-US" sz="1000" b="0" i="0" u="none" strike="noStrike">
                <a:solidFill>
                  <a:srgbClr val="274E13"/>
                </a:solidFill>
                <a:effectLst/>
                <a:latin typeface="Helvetica Neue"/>
              </a:rPr>
              <a:t>Vanilla grows in vines with 2.5-3.5 </a:t>
            </a:r>
            <a:r>
              <a:rPr lang="en-US" sz="1000">
                <a:solidFill>
                  <a:srgbClr val="274E13"/>
                </a:solidFill>
                <a:latin typeface="Helvetica Neue"/>
              </a:rPr>
              <a:t>years </a:t>
            </a:r>
            <a:r>
              <a:rPr lang="en-US" sz="1000" b="0" i="0" u="none" strike="noStrike">
                <a:solidFill>
                  <a:srgbClr val="274E13"/>
                </a:solidFill>
                <a:effectLst/>
                <a:latin typeface="Helvetica Neue"/>
              </a:rPr>
              <a:t>maturation timeline before producing first fruit. It can produce annually thereafter. </a:t>
            </a:r>
            <a:endParaRPr lang="en-US" sz="1000" b="0">
              <a:effectLst/>
            </a:endParaRPr>
          </a:p>
          <a:p>
            <a:pPr>
              <a:buNone/>
            </a:pPr>
            <a:br>
              <a:rPr lang="en-US" sz="1000"/>
            </a:br>
            <a:endParaRPr lang="en-US" sz="1000"/>
          </a:p>
        </p:txBody>
      </p:sp>
      <p:pic>
        <p:nvPicPr>
          <p:cNvPr id="24" name="Picture 23" descr="Long shot of a green plant&#10;&#10;AI-generated content may be incorrect.">
            <a:extLst>
              <a:ext uri="{FF2B5EF4-FFF2-40B4-BE49-F238E27FC236}">
                <a16:creationId xmlns:a16="http://schemas.microsoft.com/office/drawing/2014/main" id="{CB26E576-CE5B-9DAA-5FB9-52D6D7D29F56}"/>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604699" y="2855084"/>
            <a:ext cx="2144775" cy="1608581"/>
          </a:xfrm>
          <a:prstGeom prst="rect">
            <a:avLst/>
          </a:prstGeom>
        </p:spPr>
      </p:pic>
      <p:pic>
        <p:nvPicPr>
          <p:cNvPr id="36" name="Picture 35" descr="A hand holding a bunch of long green pods&#10;&#10;AI-generated content may be incorrect.">
            <a:extLst>
              <a:ext uri="{FF2B5EF4-FFF2-40B4-BE49-F238E27FC236}">
                <a16:creationId xmlns:a16="http://schemas.microsoft.com/office/drawing/2014/main" id="{137416DC-C6A7-C6F3-E087-FC2A47ADCD40}"/>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3862148" y="2312922"/>
            <a:ext cx="1487692" cy="1981336"/>
          </a:xfrm>
          <a:prstGeom prst="rect">
            <a:avLst/>
          </a:prstGeom>
        </p:spPr>
      </p:pic>
      <p:pic>
        <p:nvPicPr>
          <p:cNvPr id="42" name="Picture 41">
            <a:extLst>
              <a:ext uri="{FF2B5EF4-FFF2-40B4-BE49-F238E27FC236}">
                <a16:creationId xmlns:a16="http://schemas.microsoft.com/office/drawing/2014/main" id="{EBF40AFD-C509-7187-66FF-47F1D8911C5D}"/>
              </a:ext>
            </a:extLst>
          </p:cNvPr>
          <p:cNvPicPr>
            <a:picLocks noChangeAspect="1"/>
          </p:cNvPicPr>
          <p:nvPr/>
        </p:nvPicPr>
        <p:blipFill>
          <a:blip r:embed="rId8"/>
          <a:stretch>
            <a:fillRect/>
          </a:stretch>
        </p:blipFill>
        <p:spPr>
          <a:xfrm>
            <a:off x="6314719" y="2101548"/>
            <a:ext cx="1820451" cy="1712023"/>
          </a:xfrm>
          <a:prstGeom prst="rect">
            <a:avLst/>
          </a:prstGeom>
        </p:spPr>
      </p:pic>
      <p:pic>
        <p:nvPicPr>
          <p:cNvPr id="44" name="Picture 43">
            <a:extLst>
              <a:ext uri="{FF2B5EF4-FFF2-40B4-BE49-F238E27FC236}">
                <a16:creationId xmlns:a16="http://schemas.microsoft.com/office/drawing/2014/main" id="{08557BBC-9BC6-7DED-87B5-6EB3F486C24D}"/>
              </a:ext>
            </a:extLst>
          </p:cNvPr>
          <p:cNvPicPr>
            <a:picLocks noChangeAspect="1"/>
          </p:cNvPicPr>
          <p:nvPr/>
        </p:nvPicPr>
        <p:blipFill>
          <a:blip r:embed="rId9"/>
          <a:stretch>
            <a:fillRect/>
          </a:stretch>
        </p:blipFill>
        <p:spPr>
          <a:xfrm>
            <a:off x="6903967" y="3522617"/>
            <a:ext cx="1608491" cy="1154814"/>
          </a:xfrm>
          <a:prstGeom prst="rect">
            <a:avLst/>
          </a:prstGeom>
        </p:spPr>
      </p:pic>
      <p:pic>
        <p:nvPicPr>
          <p:cNvPr id="46" name="Picture 45">
            <a:extLst>
              <a:ext uri="{FF2B5EF4-FFF2-40B4-BE49-F238E27FC236}">
                <a16:creationId xmlns:a16="http://schemas.microsoft.com/office/drawing/2014/main" id="{EE085F16-AEB8-C59D-54EF-8ECB29A177AB}"/>
              </a:ext>
            </a:extLst>
          </p:cNvPr>
          <p:cNvPicPr>
            <a:picLocks noChangeAspect="1"/>
          </p:cNvPicPr>
          <p:nvPr/>
        </p:nvPicPr>
        <p:blipFill>
          <a:blip r:embed="rId10"/>
          <a:stretch>
            <a:fillRect/>
          </a:stretch>
        </p:blipFill>
        <p:spPr>
          <a:xfrm>
            <a:off x="7803488" y="2835181"/>
            <a:ext cx="1863006" cy="1394709"/>
          </a:xfrm>
          <a:prstGeom prst="rect">
            <a:avLst/>
          </a:prstGeom>
        </p:spPr>
      </p:pic>
      <p:pic>
        <p:nvPicPr>
          <p:cNvPr id="48" name="Picture 47">
            <a:extLst>
              <a:ext uri="{FF2B5EF4-FFF2-40B4-BE49-F238E27FC236}">
                <a16:creationId xmlns:a16="http://schemas.microsoft.com/office/drawing/2014/main" id="{CEA1C2F2-08FF-5B5F-837A-9C7F2724B053}"/>
              </a:ext>
            </a:extLst>
          </p:cNvPr>
          <p:cNvPicPr>
            <a:picLocks noChangeAspect="1"/>
          </p:cNvPicPr>
          <p:nvPr/>
        </p:nvPicPr>
        <p:blipFill>
          <a:blip r:embed="rId11"/>
          <a:stretch>
            <a:fillRect/>
          </a:stretch>
        </p:blipFill>
        <p:spPr>
          <a:xfrm>
            <a:off x="1821730" y="3291778"/>
            <a:ext cx="1767954" cy="1386076"/>
          </a:xfrm>
          <a:prstGeom prst="rect">
            <a:avLst/>
          </a:prstGeom>
        </p:spPr>
      </p:pic>
      <p:graphicFrame>
        <p:nvGraphicFramePr>
          <p:cNvPr id="52" name="Table 51">
            <a:extLst>
              <a:ext uri="{FF2B5EF4-FFF2-40B4-BE49-F238E27FC236}">
                <a16:creationId xmlns:a16="http://schemas.microsoft.com/office/drawing/2014/main" id="{E36EF63B-6FBA-C853-9258-7C754D0A17E8}"/>
              </a:ext>
            </a:extLst>
          </p:cNvPr>
          <p:cNvGraphicFramePr>
            <a:graphicFrameLocks noGrp="1"/>
          </p:cNvGraphicFramePr>
          <p:nvPr>
            <p:extLst>
              <p:ext uri="{D42A27DB-BD31-4B8C-83A1-F6EECF244321}">
                <p14:modId xmlns:p14="http://schemas.microsoft.com/office/powerpoint/2010/main" val="197816667"/>
              </p:ext>
            </p:extLst>
          </p:nvPr>
        </p:nvGraphicFramePr>
        <p:xfrm>
          <a:off x="2234415" y="4782129"/>
          <a:ext cx="7279200" cy="2072750"/>
        </p:xfrm>
        <a:graphic>
          <a:graphicData uri="http://schemas.openxmlformats.org/drawingml/2006/table">
            <a:tbl>
              <a:tblPr firstRow="1" bandRow="1">
                <a:tableStyleId>{69012ECD-51FC-41F1-AA8D-1B2483CD663E}</a:tableStyleId>
              </a:tblPr>
              <a:tblGrid>
                <a:gridCol w="1324293">
                  <a:extLst>
                    <a:ext uri="{9D8B030D-6E8A-4147-A177-3AD203B41FA5}">
                      <a16:colId xmlns:a16="http://schemas.microsoft.com/office/drawing/2014/main" val="2334198268"/>
                    </a:ext>
                  </a:extLst>
                </a:gridCol>
                <a:gridCol w="1368742">
                  <a:extLst>
                    <a:ext uri="{9D8B030D-6E8A-4147-A177-3AD203B41FA5}">
                      <a16:colId xmlns:a16="http://schemas.microsoft.com/office/drawing/2014/main" val="2632371623"/>
                    </a:ext>
                  </a:extLst>
                </a:gridCol>
                <a:gridCol w="3062605">
                  <a:extLst>
                    <a:ext uri="{9D8B030D-6E8A-4147-A177-3AD203B41FA5}">
                      <a16:colId xmlns:a16="http://schemas.microsoft.com/office/drawing/2014/main" val="1249937393"/>
                    </a:ext>
                  </a:extLst>
                </a:gridCol>
                <a:gridCol w="208280">
                  <a:extLst>
                    <a:ext uri="{9D8B030D-6E8A-4147-A177-3AD203B41FA5}">
                      <a16:colId xmlns:a16="http://schemas.microsoft.com/office/drawing/2014/main" val="506669183"/>
                    </a:ext>
                  </a:extLst>
                </a:gridCol>
                <a:gridCol w="1315280">
                  <a:extLst>
                    <a:ext uri="{9D8B030D-6E8A-4147-A177-3AD203B41FA5}">
                      <a16:colId xmlns:a16="http://schemas.microsoft.com/office/drawing/2014/main" val="2679126420"/>
                    </a:ext>
                  </a:extLst>
                </a:gridCol>
              </a:tblGrid>
              <a:tr h="228065">
                <a:tc>
                  <a:txBody>
                    <a:bodyPr/>
                    <a:lstStyle/>
                    <a:p>
                      <a:r>
                        <a:rPr lang="en-US" sz="1000"/>
                        <a:t>Supply Chain Stage</a:t>
                      </a:r>
                    </a:p>
                  </a:txBody>
                  <a:tcPr/>
                </a:tc>
                <a:tc>
                  <a:txBody>
                    <a:bodyPr/>
                    <a:lstStyle/>
                    <a:p>
                      <a:r>
                        <a:rPr lang="en-US" sz="1000"/>
                        <a:t>Price (per kg) </a:t>
                      </a:r>
                    </a:p>
                  </a:txBody>
                  <a:tcPr/>
                </a:tc>
                <a:tc>
                  <a:txBody>
                    <a:bodyPr/>
                    <a:lstStyle/>
                    <a:p>
                      <a:pPr algn="ctr"/>
                      <a:r>
                        <a:rPr lang="en-US" sz="1000"/>
                        <a:t>Description </a:t>
                      </a:r>
                    </a:p>
                  </a:txBody>
                  <a:tcPr/>
                </a:tc>
                <a:tc>
                  <a:txBody>
                    <a:bodyPr/>
                    <a:lstStyle/>
                    <a:p>
                      <a:pPr algn="ctr"/>
                      <a:endParaRPr lang="en-US" sz="1000"/>
                    </a:p>
                  </a:txBody>
                  <a:tcPr>
                    <a:lnR w="12700" cap="flat" cmpd="sng" algn="ctr">
                      <a:solidFill>
                        <a:schemeClr val="accent3">
                          <a:lumMod val="75000"/>
                        </a:schemeClr>
                      </a:solidFill>
                      <a:prstDash val="solid"/>
                      <a:round/>
                      <a:headEnd type="none" w="med" len="med"/>
                      <a:tailEnd type="none" w="med" len="med"/>
                    </a:lnR>
                    <a:lnT w="12700" cap="flat" cmpd="sng" algn="ctr">
                      <a:noFill/>
                      <a:prstDash val="solid"/>
                      <a:miter lim="800000"/>
                    </a:lnT>
                    <a:lnB w="12700" cap="flat" cmpd="sng" algn="ctr">
                      <a:noFill/>
                      <a:prstDash val="solid"/>
                      <a:miter lim="800000"/>
                    </a:lnB>
                    <a:lnTlToBr w="12700" cmpd="sng">
                      <a:noFill/>
                      <a:prstDash val="solid"/>
                    </a:lnTlToBr>
                    <a:lnBlToTr w="12700" cmpd="sng">
                      <a:noFill/>
                      <a:prstDash val="solid"/>
                    </a:lnBlToTr>
                    <a:solidFill>
                      <a:schemeClr val="bg1"/>
                    </a:solidFill>
                  </a:tcPr>
                </a:tc>
                <a:tc>
                  <a:txBody>
                    <a:bodyPr/>
                    <a:lstStyle/>
                    <a:p>
                      <a:r>
                        <a:rPr lang="en-US" sz="1000"/>
                        <a:t>Profit distribution</a:t>
                      </a:r>
                    </a:p>
                  </a:txBody>
                  <a:tcPr>
                    <a:lnL w="12700" cap="flat" cmpd="sng" algn="ctr">
                      <a:solidFill>
                        <a:schemeClr val="accent3">
                          <a:lumMod val="75000"/>
                        </a:schemeClr>
                      </a:solidFill>
                      <a:prstDash val="solid"/>
                      <a:round/>
                      <a:headEnd type="none" w="med" len="med"/>
                      <a:tailEnd type="none" w="med" len="med"/>
                    </a:lnL>
                    <a:lnR w="12700" cap="flat" cmpd="sng" algn="ctr">
                      <a:solidFill>
                        <a:schemeClr val="accent3">
                          <a:lumMod val="75000"/>
                        </a:schemeClr>
                      </a:solidFill>
                      <a:prstDash val="solid"/>
                      <a:round/>
                      <a:headEnd type="none" w="med" len="med"/>
                      <a:tailEnd type="none" w="med" len="med"/>
                    </a:lnR>
                    <a:lnT w="12700" cap="flat" cmpd="sng" algn="ctr">
                      <a:solidFill>
                        <a:schemeClr val="accent3">
                          <a:lumMod val="75000"/>
                        </a:schemeClr>
                      </a:solidFill>
                      <a:prstDash val="solid"/>
                      <a:round/>
                      <a:headEnd type="none" w="med" len="med"/>
                      <a:tailEnd type="none" w="med" len="med"/>
                    </a:lnT>
                    <a:lnB w="12700" cap="flat" cmpd="sng" algn="ctr">
                      <a:solidFill>
                        <a:schemeClr val="accent3">
                          <a:lumMod val="75000"/>
                        </a:schemeClr>
                      </a:solidFill>
                      <a:prstDash val="solid"/>
                      <a:round/>
                      <a:headEnd type="none" w="med" len="med"/>
                      <a:tailEnd type="none" w="med" len="med"/>
                    </a:lnB>
                  </a:tcPr>
                </a:tc>
                <a:extLst>
                  <a:ext uri="{0D108BD9-81ED-4DB2-BD59-A6C34878D82A}">
                    <a16:rowId xmlns:a16="http://schemas.microsoft.com/office/drawing/2014/main" val="1734931334"/>
                  </a:ext>
                </a:extLst>
              </a:tr>
              <a:tr h="335390">
                <a:tc>
                  <a:txBody>
                    <a:bodyPr/>
                    <a:lstStyle/>
                    <a:p>
                      <a:r>
                        <a:rPr lang="en-US" sz="1000"/>
                        <a:t>Farmgate</a:t>
                      </a:r>
                    </a:p>
                  </a:txBody>
                  <a:tcPr/>
                </a:tc>
                <a:tc>
                  <a:txBody>
                    <a:bodyPr/>
                    <a:lstStyle/>
                    <a:p>
                      <a:pPr marL="0" algn="ctr" defTabSz="914400" rtl="0" eaLnBrk="1" latinLnBrk="0" hangingPunct="1"/>
                      <a:r>
                        <a:rPr lang="en-US" sz="1000" kern="1200">
                          <a:solidFill>
                            <a:schemeClr val="tx1"/>
                          </a:solidFill>
                          <a:latin typeface="+mn-lt"/>
                          <a:ea typeface="+mn-ea"/>
                          <a:cs typeface="+mn-cs"/>
                        </a:rPr>
                        <a:t>$3.30-$24 per kg</a:t>
                      </a:r>
                    </a:p>
                    <a:p>
                      <a:pPr algn="ctr"/>
                      <a:r>
                        <a:rPr lang="en-US" sz="600" i="1"/>
                        <a:t>(7kg green beans | 1kg retail vanilla) </a:t>
                      </a:r>
                      <a:endParaRPr lang="en-US" sz="900" i="1"/>
                    </a:p>
                  </a:txBody>
                  <a:tcPr/>
                </a:tc>
                <a:tc>
                  <a:txBody>
                    <a:bodyPr/>
                    <a:lstStyle/>
                    <a:p>
                      <a:pPr algn="l"/>
                      <a:r>
                        <a:rPr lang="en-US" sz="800"/>
                        <a:t>Assumes Madagascar outdoor grown vanilla </a:t>
                      </a:r>
                    </a:p>
                  </a:txBody>
                  <a:tcPr/>
                </a:tc>
                <a:tc>
                  <a:txBody>
                    <a:bodyPr/>
                    <a:lstStyle/>
                    <a:p>
                      <a:pPr algn="ctr"/>
                      <a:endParaRPr lang="en-US" sz="1000"/>
                    </a:p>
                  </a:txBody>
                  <a:tcPr>
                    <a:lnR w="12700" cap="flat" cmpd="sng" algn="ctr">
                      <a:solidFill>
                        <a:schemeClr val="accent3">
                          <a:lumMod val="75000"/>
                        </a:schemeClr>
                      </a:solidFill>
                      <a:prstDash val="solid"/>
                      <a:round/>
                      <a:headEnd type="none" w="med" len="med"/>
                      <a:tailEnd type="none" w="med" len="med"/>
                    </a:lnR>
                    <a:lnT w="12700" cap="flat" cmpd="sng" algn="ctr">
                      <a:noFill/>
                      <a:prstDash val="solid"/>
                      <a:miter lim="800000"/>
                    </a:lnT>
                    <a:lnB w="12700" cap="flat" cmpd="sng" algn="ctr">
                      <a:noFill/>
                      <a:prstDash val="solid"/>
                      <a:miter lim="800000"/>
                    </a:lnB>
                    <a:lnTlToBr w="12700" cmpd="sng">
                      <a:noFill/>
                      <a:prstDash val="solid"/>
                    </a:lnTlToBr>
                    <a:lnBlToTr w="12700" cmpd="sng">
                      <a:noFill/>
                      <a:prstDash val="solid"/>
                    </a:lnBlToTr>
                    <a:solidFill>
                      <a:schemeClr val="bg1"/>
                    </a:solidFill>
                  </a:tcPr>
                </a:tc>
                <a:tc>
                  <a:txBody>
                    <a:bodyPr/>
                    <a:lstStyle/>
                    <a:p>
                      <a:pPr algn="ctr"/>
                      <a:r>
                        <a:rPr lang="en-US" sz="1000"/>
                        <a:t>~26%</a:t>
                      </a:r>
                    </a:p>
                  </a:txBody>
                  <a:tcPr>
                    <a:lnL w="12700" cap="flat" cmpd="sng" algn="ctr">
                      <a:solidFill>
                        <a:schemeClr val="accent3">
                          <a:lumMod val="75000"/>
                        </a:schemeClr>
                      </a:solidFill>
                      <a:prstDash val="solid"/>
                      <a:round/>
                      <a:headEnd type="none" w="med" len="med"/>
                      <a:tailEnd type="none" w="med" len="med"/>
                    </a:lnL>
                    <a:lnR w="12700" cap="flat" cmpd="sng" algn="ctr">
                      <a:solidFill>
                        <a:schemeClr val="accent3">
                          <a:lumMod val="75000"/>
                        </a:schemeClr>
                      </a:solidFill>
                      <a:prstDash val="solid"/>
                      <a:round/>
                      <a:headEnd type="none" w="med" len="med"/>
                      <a:tailEnd type="none" w="med" len="med"/>
                    </a:lnR>
                    <a:lnT w="12700" cap="flat" cmpd="sng" algn="ctr">
                      <a:solidFill>
                        <a:schemeClr val="accent3">
                          <a:lumMod val="75000"/>
                        </a:schemeClr>
                      </a:solidFill>
                      <a:prstDash val="solid"/>
                      <a:round/>
                      <a:headEnd type="none" w="med" len="med"/>
                      <a:tailEnd type="none" w="med" len="med"/>
                    </a:lnT>
                    <a:lnB w="12700" cap="flat" cmpd="sng" algn="ctr">
                      <a:solidFill>
                        <a:schemeClr val="accent3">
                          <a:lumMod val="75000"/>
                        </a:schemeClr>
                      </a:solidFill>
                      <a:prstDash val="solid"/>
                      <a:round/>
                      <a:headEnd type="none" w="med" len="med"/>
                      <a:tailEnd type="none" w="med" len="med"/>
                    </a:lnB>
                  </a:tcPr>
                </a:tc>
                <a:extLst>
                  <a:ext uri="{0D108BD9-81ED-4DB2-BD59-A6C34878D82A}">
                    <a16:rowId xmlns:a16="http://schemas.microsoft.com/office/drawing/2014/main" val="1246080050"/>
                  </a:ext>
                </a:extLst>
              </a:tr>
              <a:tr h="228065">
                <a:tc>
                  <a:txBody>
                    <a:bodyPr/>
                    <a:lstStyle/>
                    <a:p>
                      <a:r>
                        <a:rPr lang="en-US" sz="1000"/>
                        <a:t>Cured </a:t>
                      </a:r>
                    </a:p>
                  </a:txBody>
                  <a:tcPr/>
                </a:tc>
                <a:tc>
                  <a:txBody>
                    <a:bodyPr/>
                    <a:lstStyle/>
                    <a:p>
                      <a:pPr algn="ctr"/>
                      <a:r>
                        <a:rPr lang="en-US" sz="1000"/>
                        <a:t>$50-70</a:t>
                      </a:r>
                    </a:p>
                  </a:txBody>
                  <a:tcPr/>
                </a:tc>
                <a:tc>
                  <a:txBody>
                    <a:bodyPr/>
                    <a:lstStyle/>
                    <a:p>
                      <a:pPr algn="l"/>
                      <a:r>
                        <a:rPr lang="en-US" sz="800"/>
                        <a:t>Price post curing handled by processors. Includes drying, sweating, conditioning, grading, packaging </a:t>
                      </a:r>
                    </a:p>
                  </a:txBody>
                  <a:tcPr/>
                </a:tc>
                <a:tc>
                  <a:txBody>
                    <a:bodyPr/>
                    <a:lstStyle/>
                    <a:p>
                      <a:pPr algn="ctr"/>
                      <a:endParaRPr lang="en-US" sz="1000"/>
                    </a:p>
                  </a:txBody>
                  <a:tcPr>
                    <a:lnR w="12700" cap="flat" cmpd="sng" algn="ctr">
                      <a:solidFill>
                        <a:schemeClr val="accent3">
                          <a:lumMod val="75000"/>
                        </a:schemeClr>
                      </a:solidFill>
                      <a:prstDash val="solid"/>
                      <a:round/>
                      <a:headEnd type="none" w="med" len="med"/>
                      <a:tailEnd type="none" w="med" len="med"/>
                    </a:lnR>
                    <a:lnT w="12700" cap="flat" cmpd="sng" algn="ctr">
                      <a:noFill/>
                      <a:prstDash val="solid"/>
                      <a:miter lim="800000"/>
                    </a:lnT>
                    <a:lnB w="12700" cap="flat" cmpd="sng" algn="ctr">
                      <a:noFill/>
                      <a:prstDash val="solid"/>
                      <a:miter lim="800000"/>
                    </a:lnB>
                    <a:lnTlToBr w="12700" cmpd="sng">
                      <a:noFill/>
                      <a:prstDash val="solid"/>
                    </a:lnTlToBr>
                    <a:lnBlToTr w="12700" cmpd="sng">
                      <a:noFill/>
                      <a:prstDash val="solid"/>
                    </a:lnBlToTr>
                    <a:solidFill>
                      <a:schemeClr val="bg1"/>
                    </a:solidFill>
                  </a:tcPr>
                </a:tc>
                <a:tc rowSpan="2">
                  <a:txBody>
                    <a:bodyPr/>
                    <a:lstStyle/>
                    <a:p>
                      <a:pPr algn="ctr"/>
                      <a:r>
                        <a:rPr lang="en-US" sz="1000"/>
                        <a:t>47%</a:t>
                      </a:r>
                    </a:p>
                  </a:txBody>
                  <a:tcPr anchor="ctr">
                    <a:lnL w="12700" cap="flat" cmpd="sng" algn="ctr">
                      <a:solidFill>
                        <a:schemeClr val="accent3">
                          <a:lumMod val="75000"/>
                        </a:schemeClr>
                      </a:solidFill>
                      <a:prstDash val="solid"/>
                      <a:round/>
                      <a:headEnd type="none" w="med" len="med"/>
                      <a:tailEnd type="none" w="med" len="med"/>
                    </a:lnL>
                    <a:lnR w="12700" cap="flat" cmpd="sng" algn="ctr">
                      <a:solidFill>
                        <a:schemeClr val="accent3">
                          <a:lumMod val="75000"/>
                        </a:schemeClr>
                      </a:solidFill>
                      <a:prstDash val="solid"/>
                      <a:round/>
                      <a:headEnd type="none" w="med" len="med"/>
                      <a:tailEnd type="none" w="med" len="med"/>
                    </a:lnR>
                    <a:lnT w="12700" cap="flat" cmpd="sng" algn="ctr">
                      <a:solidFill>
                        <a:schemeClr val="accent3">
                          <a:lumMod val="75000"/>
                        </a:schemeClr>
                      </a:solidFill>
                      <a:prstDash val="solid"/>
                      <a:round/>
                      <a:headEnd type="none" w="med" len="med"/>
                      <a:tailEnd type="none" w="med" len="med"/>
                    </a:lnT>
                    <a:lnB w="12700" cap="flat" cmpd="sng" algn="ctr">
                      <a:solidFill>
                        <a:schemeClr val="accent3">
                          <a:lumMod val="75000"/>
                        </a:schemeClr>
                      </a:solidFill>
                      <a:prstDash val="solid"/>
                      <a:round/>
                      <a:headEnd type="none" w="med" len="med"/>
                      <a:tailEnd type="none" w="med" len="med"/>
                    </a:lnB>
                  </a:tcPr>
                </a:tc>
                <a:extLst>
                  <a:ext uri="{0D108BD9-81ED-4DB2-BD59-A6C34878D82A}">
                    <a16:rowId xmlns:a16="http://schemas.microsoft.com/office/drawing/2014/main" val="2925200104"/>
                  </a:ext>
                </a:extLst>
              </a:tr>
              <a:tr h="228065">
                <a:tc>
                  <a:txBody>
                    <a:bodyPr/>
                    <a:lstStyle/>
                    <a:p>
                      <a:r>
                        <a:rPr lang="en-US" sz="1000"/>
                        <a:t>Exporter</a:t>
                      </a:r>
                    </a:p>
                  </a:txBody>
                  <a:tcPr/>
                </a:tc>
                <a:tc>
                  <a:txBody>
                    <a:bodyPr/>
                    <a:lstStyle/>
                    <a:p>
                      <a:pPr algn="ctr"/>
                      <a:r>
                        <a:rPr lang="en-US" sz="1000"/>
                        <a:t>$50-100</a:t>
                      </a:r>
                    </a:p>
                  </a:txBody>
                  <a:tcPr/>
                </a:tc>
                <a:tc>
                  <a:txBody>
                    <a:bodyPr/>
                    <a:lstStyle/>
                    <a:p>
                      <a:pPr algn="l"/>
                      <a:r>
                        <a:rPr lang="en-US" sz="800"/>
                        <a:t>Price exporter receives for cured beans. Subject to quality, volume, contracts and unofficial price controls</a:t>
                      </a:r>
                    </a:p>
                  </a:txBody>
                  <a:tcPr/>
                </a:tc>
                <a:tc>
                  <a:txBody>
                    <a:bodyPr/>
                    <a:lstStyle/>
                    <a:p>
                      <a:pPr algn="ctr"/>
                      <a:endParaRPr lang="en-US" sz="1000"/>
                    </a:p>
                  </a:txBody>
                  <a:tcPr>
                    <a:lnR w="12700" cap="flat" cmpd="sng" algn="ctr">
                      <a:solidFill>
                        <a:schemeClr val="accent3">
                          <a:lumMod val="75000"/>
                        </a:schemeClr>
                      </a:solidFill>
                      <a:prstDash val="solid"/>
                      <a:round/>
                      <a:headEnd type="none" w="med" len="med"/>
                      <a:tailEnd type="none" w="med" len="med"/>
                    </a:lnR>
                    <a:lnT w="12700" cap="flat" cmpd="sng" algn="ctr">
                      <a:noFill/>
                      <a:prstDash val="solid"/>
                      <a:miter lim="800000"/>
                    </a:lnT>
                    <a:lnB w="12700" cap="flat" cmpd="sng" algn="ctr">
                      <a:noFill/>
                      <a:prstDash val="solid"/>
                      <a:miter lim="800000"/>
                    </a:lnB>
                    <a:lnTlToBr w="12700" cmpd="sng">
                      <a:noFill/>
                      <a:prstDash val="solid"/>
                    </a:lnTlToBr>
                    <a:lnBlToTr w="12700" cmpd="sng">
                      <a:noFill/>
                      <a:prstDash val="solid"/>
                    </a:lnBlToTr>
                    <a:solidFill>
                      <a:schemeClr val="bg1"/>
                    </a:solidFill>
                  </a:tcPr>
                </a:tc>
                <a:tc vMerge="1">
                  <a:txBody>
                    <a:bodyPr/>
                    <a:lstStyle/>
                    <a:p>
                      <a:pPr algn="ctr"/>
                      <a:endParaRPr lang="en-US" sz="1100"/>
                    </a:p>
                  </a:txBody>
                  <a:tcPr/>
                </a:tc>
                <a:extLst>
                  <a:ext uri="{0D108BD9-81ED-4DB2-BD59-A6C34878D82A}">
                    <a16:rowId xmlns:a16="http://schemas.microsoft.com/office/drawing/2014/main" val="3141099827"/>
                  </a:ext>
                </a:extLst>
              </a:tr>
              <a:tr h="0">
                <a:tc>
                  <a:txBody>
                    <a:bodyPr/>
                    <a:lstStyle/>
                    <a:p>
                      <a:r>
                        <a:rPr lang="en-US" sz="1000"/>
                        <a:t>Importer</a:t>
                      </a:r>
                    </a:p>
                  </a:txBody>
                  <a:tcPr/>
                </a:tc>
                <a:tc>
                  <a:txBody>
                    <a:bodyPr/>
                    <a:lstStyle/>
                    <a:p>
                      <a:pPr algn="ctr"/>
                      <a:r>
                        <a:rPr lang="en-US" sz="1000"/>
                        <a:t>$28-290</a:t>
                      </a:r>
                    </a:p>
                  </a:txBody>
                  <a:tcPr/>
                </a:tc>
                <a:tc>
                  <a:txBody>
                    <a:bodyPr/>
                    <a:lstStyle/>
                    <a:p>
                      <a:pPr algn="l"/>
                      <a:r>
                        <a:rPr lang="en-US" sz="800"/>
                        <a:t>US importers buying and handling duties, inspection, warehousing costs</a:t>
                      </a:r>
                    </a:p>
                  </a:txBody>
                  <a:tcPr/>
                </a:tc>
                <a:tc>
                  <a:txBody>
                    <a:bodyPr/>
                    <a:lstStyle/>
                    <a:p>
                      <a:pPr algn="ctr"/>
                      <a:endParaRPr lang="en-US" sz="1000"/>
                    </a:p>
                  </a:txBody>
                  <a:tcPr>
                    <a:lnR w="12700" cap="flat" cmpd="sng" algn="ctr">
                      <a:solidFill>
                        <a:schemeClr val="accent3">
                          <a:lumMod val="75000"/>
                        </a:schemeClr>
                      </a:solidFill>
                      <a:prstDash val="solid"/>
                      <a:round/>
                      <a:headEnd type="none" w="med" len="med"/>
                      <a:tailEnd type="none" w="med" len="med"/>
                    </a:lnR>
                    <a:lnT w="12700" cap="flat" cmpd="sng" algn="ctr">
                      <a:noFill/>
                      <a:prstDash val="solid"/>
                      <a:miter lim="800000"/>
                    </a:lnT>
                    <a:lnB w="12700" cap="flat" cmpd="sng" algn="ctr">
                      <a:noFill/>
                      <a:prstDash val="solid"/>
                      <a:miter lim="800000"/>
                    </a:lnB>
                    <a:lnTlToBr w="12700" cmpd="sng">
                      <a:noFill/>
                      <a:prstDash val="solid"/>
                    </a:lnTlToBr>
                    <a:lnBlToTr w="12700" cmpd="sng">
                      <a:noFill/>
                      <a:prstDash val="solid"/>
                    </a:lnBlToTr>
                    <a:solidFill>
                      <a:schemeClr val="bg1"/>
                    </a:solidFill>
                  </a:tcPr>
                </a:tc>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a:t>~15%</a:t>
                      </a:r>
                    </a:p>
                  </a:txBody>
                  <a:tcPr>
                    <a:lnL w="12700" cap="flat" cmpd="sng" algn="ctr">
                      <a:solidFill>
                        <a:schemeClr val="accent3">
                          <a:lumMod val="75000"/>
                        </a:schemeClr>
                      </a:solidFill>
                      <a:prstDash val="solid"/>
                      <a:round/>
                      <a:headEnd type="none" w="med" len="med"/>
                      <a:tailEnd type="none" w="med" len="med"/>
                    </a:lnL>
                    <a:lnR w="12700" cap="flat" cmpd="sng" algn="ctr">
                      <a:solidFill>
                        <a:schemeClr val="accent3">
                          <a:lumMod val="75000"/>
                        </a:schemeClr>
                      </a:solidFill>
                      <a:prstDash val="solid"/>
                      <a:round/>
                      <a:headEnd type="none" w="med" len="med"/>
                      <a:tailEnd type="none" w="med" len="med"/>
                    </a:lnR>
                    <a:lnT w="12700" cap="flat" cmpd="sng" algn="ctr">
                      <a:solidFill>
                        <a:schemeClr val="accent3">
                          <a:lumMod val="75000"/>
                        </a:schemeClr>
                      </a:solidFill>
                      <a:prstDash val="solid"/>
                      <a:round/>
                      <a:headEnd type="none" w="med" len="med"/>
                      <a:tailEnd type="none" w="med" len="med"/>
                    </a:lnT>
                    <a:lnB w="12700" cap="flat" cmpd="sng" algn="ctr">
                      <a:solidFill>
                        <a:schemeClr val="accent3">
                          <a:lumMod val="75000"/>
                        </a:schemeClr>
                      </a:solidFill>
                      <a:prstDash val="solid"/>
                      <a:round/>
                      <a:headEnd type="none" w="med" len="med"/>
                      <a:tailEnd type="none" w="med" len="med"/>
                    </a:lnB>
                  </a:tcPr>
                </a:tc>
                <a:extLst>
                  <a:ext uri="{0D108BD9-81ED-4DB2-BD59-A6C34878D82A}">
                    <a16:rowId xmlns:a16="http://schemas.microsoft.com/office/drawing/2014/main" val="751401756"/>
                  </a:ext>
                </a:extLst>
              </a:tr>
              <a:tr h="0">
                <a:tc>
                  <a:txBody>
                    <a:bodyPr/>
                    <a:lstStyle/>
                    <a:p>
                      <a:r>
                        <a:rPr lang="en-US" sz="1000"/>
                        <a:t>Wholesaler </a:t>
                      </a:r>
                    </a:p>
                  </a:txBody>
                  <a:tcPr/>
                </a:tc>
                <a:tc>
                  <a:txBody>
                    <a:bodyPr/>
                    <a:lstStyle/>
                    <a:p>
                      <a:pPr algn="ctr"/>
                      <a:r>
                        <a:rPr lang="en-US" sz="1000"/>
                        <a:t>$106-200</a:t>
                      </a:r>
                    </a:p>
                  </a:txBody>
                  <a:tcPr/>
                </a:tc>
                <a:tc>
                  <a:txBody>
                    <a:bodyPr/>
                    <a:lstStyle/>
                    <a:p>
                      <a:pPr algn="l"/>
                      <a:r>
                        <a:rPr lang="en-US" sz="800"/>
                        <a:t>Often sold in bulk to manufacturers and gourmet suppliers</a:t>
                      </a:r>
                    </a:p>
                  </a:txBody>
                  <a:tcPr/>
                </a:tc>
                <a:tc>
                  <a:txBody>
                    <a:bodyPr/>
                    <a:lstStyle/>
                    <a:p>
                      <a:pPr algn="ctr"/>
                      <a:endParaRPr lang="en-US" sz="1000"/>
                    </a:p>
                  </a:txBody>
                  <a:tcPr>
                    <a:lnR w="12700" cap="flat" cmpd="sng" algn="ctr">
                      <a:solidFill>
                        <a:schemeClr val="accent3">
                          <a:lumMod val="75000"/>
                        </a:schemeClr>
                      </a:solidFill>
                      <a:prstDash val="solid"/>
                      <a:round/>
                      <a:headEnd type="none" w="med" len="med"/>
                      <a:tailEnd type="none" w="med" len="med"/>
                    </a:lnR>
                    <a:lnT w="12700" cap="flat" cmpd="sng" algn="ctr">
                      <a:noFill/>
                      <a:prstDash val="solid"/>
                      <a:miter lim="800000"/>
                    </a:lnT>
                    <a:lnB w="12700" cap="flat" cmpd="sng" algn="ctr">
                      <a:noFill/>
                      <a:prstDash val="solid"/>
                      <a:miter lim="800000"/>
                    </a:lnB>
                    <a:lnTlToBr w="12700" cmpd="sng">
                      <a:noFill/>
                      <a:prstDash val="solid"/>
                    </a:lnTlToBr>
                    <a:lnBlToTr w="12700" cmpd="sng">
                      <a:noFill/>
                      <a:prstDash val="solid"/>
                    </a:lnBlToTr>
                    <a:solidFill>
                      <a:schemeClr val="bg1"/>
                    </a:solidFill>
                  </a:tcPr>
                </a:tc>
                <a:tc vMerge="1">
                  <a:txBody>
                    <a:bodyPr/>
                    <a:lstStyle/>
                    <a:p>
                      <a:endParaRPr/>
                    </a:p>
                  </a:txBody>
                  <a:tcPr>
                    <a:lnL w="12700" cap="flat" cmpd="sng" algn="ctr">
                      <a:solidFill>
                        <a:schemeClr val="accent3">
                          <a:lumMod val="75000"/>
                        </a:schemeClr>
                      </a:solidFill>
                      <a:prstDash val="solid"/>
                      <a:round/>
                      <a:headEnd type="none" w="med" len="med"/>
                      <a:tailEnd type="none" w="med" len="med"/>
                    </a:lnL>
                    <a:lnR w="12700" cap="flat" cmpd="sng" algn="ctr">
                      <a:solidFill>
                        <a:schemeClr val="accent3">
                          <a:lumMod val="75000"/>
                        </a:schemeClr>
                      </a:solidFill>
                      <a:prstDash val="solid"/>
                      <a:round/>
                      <a:headEnd type="none" w="med" len="med"/>
                      <a:tailEnd type="none" w="med" len="med"/>
                    </a:lnR>
                    <a:lnT w="12700" cap="flat" cmpd="sng" algn="ctr">
                      <a:solidFill>
                        <a:schemeClr val="accent3">
                          <a:lumMod val="75000"/>
                        </a:schemeClr>
                      </a:solidFill>
                      <a:prstDash val="solid"/>
                      <a:round/>
                      <a:headEnd type="none" w="med" len="med"/>
                      <a:tailEnd type="none" w="med" len="med"/>
                    </a:lnT>
                    <a:lnB w="12700" cap="flat" cmpd="sng" algn="ctr">
                      <a:solidFill>
                        <a:schemeClr val="accent3">
                          <a:lumMod val="75000"/>
                        </a:schemeClr>
                      </a:solidFill>
                      <a:prstDash val="solid"/>
                      <a:round/>
                      <a:headEnd type="none" w="med" len="med"/>
                      <a:tailEnd type="none" w="med" len="med"/>
                    </a:lnB>
                  </a:tcPr>
                </a:tc>
                <a:extLst>
                  <a:ext uri="{0D108BD9-81ED-4DB2-BD59-A6C34878D82A}">
                    <a16:rowId xmlns:a16="http://schemas.microsoft.com/office/drawing/2014/main" val="2499306368"/>
                  </a:ext>
                </a:extLst>
              </a:tr>
              <a:tr h="228065">
                <a:tc>
                  <a:txBody>
                    <a:bodyPr/>
                    <a:lstStyle/>
                    <a:p>
                      <a:r>
                        <a:rPr lang="en-US" sz="1000"/>
                        <a:t>Retailer </a:t>
                      </a:r>
                    </a:p>
                  </a:txBody>
                  <a:tcPr/>
                </a:tc>
                <a:tc>
                  <a:txBody>
                    <a:bodyPr/>
                    <a:lstStyle/>
                    <a:p>
                      <a:pPr algn="ctr"/>
                      <a:r>
                        <a:rPr lang="en-US" sz="1000"/>
                        <a:t>$400-600+</a:t>
                      </a:r>
                    </a:p>
                  </a:txBody>
                  <a:tcPr/>
                </a:tc>
                <a:tc>
                  <a:txBody>
                    <a:bodyPr/>
                    <a:lstStyle/>
                    <a:p>
                      <a:pPr algn="l"/>
                      <a:r>
                        <a:rPr lang="en-US" sz="800"/>
                        <a:t>Typically commands $10-30 per vanilla bean (1.5-2g each) </a:t>
                      </a:r>
                    </a:p>
                  </a:txBody>
                  <a:tcPr/>
                </a:tc>
                <a:tc>
                  <a:txBody>
                    <a:bodyPr/>
                    <a:lstStyle/>
                    <a:p>
                      <a:pPr algn="ctr"/>
                      <a:endParaRPr lang="en-US" sz="1000"/>
                    </a:p>
                  </a:txBody>
                  <a:tcPr>
                    <a:lnR w="12700" cap="flat" cmpd="sng" algn="ctr">
                      <a:solidFill>
                        <a:schemeClr val="accent3">
                          <a:lumMod val="75000"/>
                        </a:schemeClr>
                      </a:solidFill>
                      <a:prstDash val="solid"/>
                      <a:round/>
                      <a:headEnd type="none" w="med" len="med"/>
                      <a:tailEnd type="none" w="med" len="med"/>
                    </a:lnR>
                    <a:lnT w="12700" cap="flat" cmpd="sng" algn="ctr">
                      <a:noFill/>
                      <a:prstDash val="solid"/>
                      <a:miter lim="800000"/>
                    </a:lnT>
                    <a:lnB w="12700" cap="flat" cmpd="sng" algn="ctr">
                      <a:noFill/>
                      <a:prstDash val="solid"/>
                      <a:miter lim="800000"/>
                    </a:lnB>
                    <a:lnTlToBr w="12700" cmpd="sng">
                      <a:noFill/>
                      <a:prstDash val="solid"/>
                    </a:lnTlToBr>
                    <a:lnBlToTr w="12700" cmpd="sng">
                      <a:noFill/>
                      <a:prstDash val="solid"/>
                    </a:lnBlToTr>
                    <a:solidFill>
                      <a:schemeClr val="bg1"/>
                    </a:solidFill>
                  </a:tcPr>
                </a:tc>
                <a:tc>
                  <a:txBody>
                    <a:bodyPr/>
                    <a:lstStyle/>
                    <a:p>
                      <a:pPr algn="ctr"/>
                      <a:r>
                        <a:rPr lang="en-US" sz="1000"/>
                        <a:t>~12%</a:t>
                      </a:r>
                    </a:p>
                  </a:txBody>
                  <a:tcPr>
                    <a:lnL w="12700" cap="flat" cmpd="sng" algn="ctr">
                      <a:solidFill>
                        <a:schemeClr val="accent3">
                          <a:lumMod val="75000"/>
                        </a:schemeClr>
                      </a:solidFill>
                      <a:prstDash val="solid"/>
                      <a:round/>
                      <a:headEnd type="none" w="med" len="med"/>
                      <a:tailEnd type="none" w="med" len="med"/>
                    </a:lnL>
                    <a:lnR w="12700" cap="flat" cmpd="sng" algn="ctr">
                      <a:solidFill>
                        <a:schemeClr val="accent3">
                          <a:lumMod val="75000"/>
                        </a:schemeClr>
                      </a:solidFill>
                      <a:prstDash val="solid"/>
                      <a:round/>
                      <a:headEnd type="none" w="med" len="med"/>
                      <a:tailEnd type="none" w="med" len="med"/>
                    </a:lnR>
                    <a:lnT w="12700" cap="flat" cmpd="sng" algn="ctr">
                      <a:solidFill>
                        <a:schemeClr val="accent3">
                          <a:lumMod val="75000"/>
                        </a:schemeClr>
                      </a:solidFill>
                      <a:prstDash val="solid"/>
                      <a:round/>
                      <a:headEnd type="none" w="med" len="med"/>
                      <a:tailEnd type="none" w="med" len="med"/>
                    </a:lnT>
                    <a:lnB w="12700" cap="flat" cmpd="sng" algn="ctr">
                      <a:solidFill>
                        <a:schemeClr val="accent3">
                          <a:lumMod val="75000"/>
                        </a:schemeClr>
                      </a:solidFill>
                      <a:prstDash val="solid"/>
                      <a:round/>
                      <a:headEnd type="none" w="med" len="med"/>
                      <a:tailEnd type="none" w="med" len="med"/>
                    </a:lnB>
                  </a:tcPr>
                </a:tc>
                <a:extLst>
                  <a:ext uri="{0D108BD9-81ED-4DB2-BD59-A6C34878D82A}">
                    <a16:rowId xmlns:a16="http://schemas.microsoft.com/office/drawing/2014/main" val="3514366918"/>
                  </a:ext>
                </a:extLst>
              </a:tr>
            </a:tbl>
          </a:graphicData>
        </a:graphic>
      </p:graphicFrame>
      <p:pic>
        <p:nvPicPr>
          <p:cNvPr id="43" name="Picture 42">
            <a:extLst>
              <a:ext uri="{FF2B5EF4-FFF2-40B4-BE49-F238E27FC236}">
                <a16:creationId xmlns:a16="http://schemas.microsoft.com/office/drawing/2014/main" id="{A271F6D4-9BE7-E10A-DC22-B0E1D522EE03}"/>
              </a:ext>
            </a:extLst>
          </p:cNvPr>
          <p:cNvPicPr>
            <a:picLocks noChangeAspect="1"/>
          </p:cNvPicPr>
          <p:nvPr/>
        </p:nvPicPr>
        <p:blipFill>
          <a:blip r:embed="rId12"/>
          <a:stretch>
            <a:fillRect/>
          </a:stretch>
        </p:blipFill>
        <p:spPr>
          <a:xfrm>
            <a:off x="4683347" y="2509101"/>
            <a:ext cx="2220621" cy="1475715"/>
          </a:xfrm>
          <a:prstGeom prst="rect">
            <a:avLst/>
          </a:prstGeom>
        </p:spPr>
      </p:pic>
      <p:sp>
        <p:nvSpPr>
          <p:cNvPr id="53" name="TextBox 52">
            <a:extLst>
              <a:ext uri="{FF2B5EF4-FFF2-40B4-BE49-F238E27FC236}">
                <a16:creationId xmlns:a16="http://schemas.microsoft.com/office/drawing/2014/main" id="{48C87877-7FAE-6581-6F51-5D23C85C7F8B}"/>
              </a:ext>
            </a:extLst>
          </p:cNvPr>
          <p:cNvSpPr txBox="1"/>
          <p:nvPr/>
        </p:nvSpPr>
        <p:spPr>
          <a:xfrm>
            <a:off x="2681727" y="1257682"/>
            <a:ext cx="2298935" cy="1015663"/>
          </a:xfrm>
          <a:prstGeom prst="rect">
            <a:avLst/>
          </a:prstGeom>
          <a:noFill/>
        </p:spPr>
        <p:txBody>
          <a:bodyPr wrap="square">
            <a:spAutoFit/>
          </a:bodyPr>
          <a:lstStyle/>
          <a:p>
            <a:pPr rtl="0">
              <a:buNone/>
            </a:pPr>
            <a:r>
              <a:rPr lang="en-US" sz="1000" b="0" i="0" u="none" strike="noStrike">
                <a:solidFill>
                  <a:srgbClr val="274E13"/>
                </a:solidFill>
                <a:effectLst/>
                <a:latin typeface="Helvetica Neue"/>
              </a:rPr>
              <a:t>Once the vine flowers, it must be pollinated within 12 hours to bear fruit. The result is green vanilla bean pods. They may be sold at this stage. </a:t>
            </a:r>
            <a:endParaRPr lang="en-US" sz="1000" b="0">
              <a:effectLst/>
            </a:endParaRPr>
          </a:p>
          <a:p>
            <a:pPr>
              <a:buNone/>
            </a:pPr>
            <a:br>
              <a:rPr lang="en-US" sz="1000"/>
            </a:br>
            <a:endParaRPr lang="en-US" sz="1000"/>
          </a:p>
        </p:txBody>
      </p:sp>
      <p:sp>
        <p:nvSpPr>
          <p:cNvPr id="54" name="TextBox 53">
            <a:extLst>
              <a:ext uri="{FF2B5EF4-FFF2-40B4-BE49-F238E27FC236}">
                <a16:creationId xmlns:a16="http://schemas.microsoft.com/office/drawing/2014/main" id="{F7A5848F-8863-9715-9CAC-D510E462B4E9}"/>
              </a:ext>
            </a:extLst>
          </p:cNvPr>
          <p:cNvSpPr txBox="1"/>
          <p:nvPr/>
        </p:nvSpPr>
        <p:spPr>
          <a:xfrm>
            <a:off x="5190984" y="1627099"/>
            <a:ext cx="1671748" cy="707886"/>
          </a:xfrm>
          <a:prstGeom prst="rect">
            <a:avLst/>
          </a:prstGeom>
          <a:noFill/>
        </p:spPr>
        <p:txBody>
          <a:bodyPr wrap="square">
            <a:spAutoFit/>
          </a:bodyPr>
          <a:lstStyle/>
          <a:p>
            <a:pPr rtl="0">
              <a:buNone/>
            </a:pPr>
            <a:r>
              <a:rPr lang="en-US" sz="1000" dirty="0">
                <a:solidFill>
                  <a:srgbClr val="274E13"/>
                </a:solidFill>
                <a:latin typeface="Helvetica Neue"/>
              </a:rPr>
              <a:t>Curing can be complete by drying pods in the sun.</a:t>
            </a:r>
          </a:p>
          <a:p>
            <a:pPr rtl="0">
              <a:buNone/>
            </a:pPr>
            <a:endParaRPr lang="en-US" sz="1000" b="0" dirty="0">
              <a:solidFill>
                <a:srgbClr val="274E13"/>
              </a:solidFill>
              <a:effectLst/>
              <a:latin typeface="Helvetica Neue"/>
            </a:endParaRPr>
          </a:p>
          <a:p>
            <a:pPr>
              <a:buNone/>
            </a:pPr>
            <a:endParaRPr lang="en-US" sz="1000" dirty="0"/>
          </a:p>
        </p:txBody>
      </p:sp>
      <p:sp>
        <p:nvSpPr>
          <p:cNvPr id="55" name="TextBox 54">
            <a:extLst>
              <a:ext uri="{FF2B5EF4-FFF2-40B4-BE49-F238E27FC236}">
                <a16:creationId xmlns:a16="http://schemas.microsoft.com/office/drawing/2014/main" id="{780FB8B2-AC99-9EBD-E313-05BD5CFF3402}"/>
              </a:ext>
            </a:extLst>
          </p:cNvPr>
          <p:cNvSpPr txBox="1"/>
          <p:nvPr/>
        </p:nvSpPr>
        <p:spPr>
          <a:xfrm>
            <a:off x="6862732" y="1176976"/>
            <a:ext cx="2198141" cy="1061829"/>
          </a:xfrm>
          <a:prstGeom prst="rect">
            <a:avLst/>
          </a:prstGeom>
          <a:noFill/>
        </p:spPr>
        <p:txBody>
          <a:bodyPr wrap="square">
            <a:spAutoFit/>
          </a:bodyPr>
          <a:lstStyle/>
          <a:p>
            <a:pPr rtl="0">
              <a:buNone/>
            </a:pPr>
            <a:r>
              <a:rPr lang="en-US" sz="1050" dirty="0">
                <a:solidFill>
                  <a:srgbClr val="274E13"/>
                </a:solidFill>
                <a:latin typeface="Helvetica Neue"/>
              </a:rPr>
              <a:t>Alternatively curing can be completed through fermentation, sweating and slow drying/ dehydration which develops the flavor profile aligned to curing process selected.</a:t>
            </a:r>
            <a:endParaRPr lang="en-US" sz="1050" b="0" dirty="0">
              <a:effectLst/>
            </a:endParaRPr>
          </a:p>
        </p:txBody>
      </p:sp>
      <p:sp>
        <p:nvSpPr>
          <p:cNvPr id="56" name="TextBox 55">
            <a:extLst>
              <a:ext uri="{FF2B5EF4-FFF2-40B4-BE49-F238E27FC236}">
                <a16:creationId xmlns:a16="http://schemas.microsoft.com/office/drawing/2014/main" id="{4B680687-5AC5-A041-DF5B-3F633C994984}"/>
              </a:ext>
            </a:extLst>
          </p:cNvPr>
          <p:cNvSpPr txBox="1"/>
          <p:nvPr/>
        </p:nvSpPr>
        <p:spPr>
          <a:xfrm>
            <a:off x="8599116" y="4238751"/>
            <a:ext cx="1403666" cy="400110"/>
          </a:xfrm>
          <a:prstGeom prst="rect">
            <a:avLst/>
          </a:prstGeom>
          <a:noFill/>
        </p:spPr>
        <p:txBody>
          <a:bodyPr wrap="square">
            <a:spAutoFit/>
          </a:bodyPr>
          <a:lstStyle/>
          <a:p>
            <a:pPr rtl="0">
              <a:buNone/>
            </a:pPr>
            <a:r>
              <a:rPr lang="en-US" sz="1000">
                <a:solidFill>
                  <a:srgbClr val="274E13"/>
                </a:solidFill>
                <a:latin typeface="Helvetica Neue"/>
              </a:rPr>
              <a:t>Exporters ship cured beans globally </a:t>
            </a:r>
            <a:endParaRPr lang="en-US" sz="1000" b="0">
              <a:effectLst/>
            </a:endParaRPr>
          </a:p>
        </p:txBody>
      </p:sp>
      <p:sp>
        <p:nvSpPr>
          <p:cNvPr id="57" name="TextBox 56">
            <a:extLst>
              <a:ext uri="{FF2B5EF4-FFF2-40B4-BE49-F238E27FC236}">
                <a16:creationId xmlns:a16="http://schemas.microsoft.com/office/drawing/2014/main" id="{53EC946C-E8CB-52F2-7B07-3EEF9302C857}"/>
              </a:ext>
            </a:extLst>
          </p:cNvPr>
          <p:cNvSpPr txBox="1"/>
          <p:nvPr/>
        </p:nvSpPr>
        <p:spPr>
          <a:xfrm>
            <a:off x="9712100" y="3514041"/>
            <a:ext cx="1863006" cy="707886"/>
          </a:xfrm>
          <a:prstGeom prst="rect">
            <a:avLst/>
          </a:prstGeom>
          <a:noFill/>
        </p:spPr>
        <p:txBody>
          <a:bodyPr wrap="square">
            <a:spAutoFit/>
          </a:bodyPr>
          <a:lstStyle/>
          <a:p>
            <a:pPr rtl="0">
              <a:buNone/>
            </a:pPr>
            <a:r>
              <a:rPr lang="en-US" sz="1000" dirty="0">
                <a:solidFill>
                  <a:srgbClr val="274E13"/>
                </a:solidFill>
                <a:latin typeface="Helvetica Neue"/>
              </a:rPr>
              <a:t>Producers also buy cured vanilla beans and create products themselves for sale to consumers at retail. </a:t>
            </a:r>
            <a:endParaRPr lang="en-US" sz="1000" b="0" dirty="0">
              <a:effectLst/>
            </a:endParaRPr>
          </a:p>
        </p:txBody>
      </p:sp>
      <p:sp>
        <p:nvSpPr>
          <p:cNvPr id="4" name="TextBox 3">
            <a:extLst>
              <a:ext uri="{FF2B5EF4-FFF2-40B4-BE49-F238E27FC236}">
                <a16:creationId xmlns:a16="http://schemas.microsoft.com/office/drawing/2014/main" id="{D3079732-026C-231A-4F8C-613133ED78F1}"/>
              </a:ext>
            </a:extLst>
          </p:cNvPr>
          <p:cNvSpPr txBox="1"/>
          <p:nvPr/>
        </p:nvSpPr>
        <p:spPr>
          <a:xfrm>
            <a:off x="9181696" y="1149276"/>
            <a:ext cx="2198141" cy="1061829"/>
          </a:xfrm>
          <a:prstGeom prst="rect">
            <a:avLst/>
          </a:prstGeom>
          <a:noFill/>
        </p:spPr>
        <p:txBody>
          <a:bodyPr wrap="square">
            <a:spAutoFit/>
          </a:bodyPr>
          <a:lstStyle/>
          <a:p>
            <a:pPr rtl="0">
              <a:buNone/>
            </a:pPr>
            <a:r>
              <a:rPr lang="en-US" sz="1050" b="0" dirty="0">
                <a:solidFill>
                  <a:srgbClr val="274E13"/>
                </a:solidFill>
                <a:effectLst/>
                <a:latin typeface="Helvetica Neue"/>
              </a:rPr>
              <a:t>Vanilla </a:t>
            </a:r>
            <a:r>
              <a:rPr lang="en-US" sz="1050" dirty="0">
                <a:solidFill>
                  <a:srgbClr val="274E13"/>
                </a:solidFill>
                <a:latin typeface="Helvetica Neue"/>
              </a:rPr>
              <a:t>extract, paste and powder can be created post curing. These become vanilla products that are sold as ingredients for integration into other products such as ice cream or pastries.</a:t>
            </a:r>
            <a:endParaRPr lang="en-US" sz="1050" b="0" dirty="0">
              <a:effectLst/>
            </a:endParaRPr>
          </a:p>
        </p:txBody>
      </p:sp>
    </p:spTree>
    <p:extLst>
      <p:ext uri="{BB962C8B-B14F-4D97-AF65-F5344CB8AC3E}">
        <p14:creationId xmlns:p14="http://schemas.microsoft.com/office/powerpoint/2010/main" val="21166768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75AFE9-7235-AB11-F63D-A2383304D28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85164BB-39E3-35CE-4F9B-FD1645895B31}"/>
              </a:ext>
            </a:extLst>
          </p:cNvPr>
          <p:cNvSpPr>
            <a:spLocks noGrp="1"/>
          </p:cNvSpPr>
          <p:nvPr>
            <p:ph type="title"/>
          </p:nvPr>
        </p:nvSpPr>
        <p:spPr/>
        <p:txBody>
          <a:bodyPr>
            <a:normAutofit fontScale="90000"/>
          </a:bodyPr>
          <a:lstStyle/>
          <a:p>
            <a:r>
              <a:rPr lang="en-US" dirty="0"/>
              <a:t>Working Slides </a:t>
            </a:r>
            <a:br>
              <a:rPr lang="en-US" dirty="0"/>
            </a:br>
            <a:r>
              <a:rPr lang="en-US" dirty="0"/>
              <a:t>(not to be included in pitch deck sent to others) </a:t>
            </a:r>
          </a:p>
        </p:txBody>
      </p:sp>
    </p:spTree>
    <p:extLst>
      <p:ext uri="{BB962C8B-B14F-4D97-AF65-F5344CB8AC3E}">
        <p14:creationId xmlns:p14="http://schemas.microsoft.com/office/powerpoint/2010/main" val="8655990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9F516-BF5F-93C7-29A2-8E2717B4A5B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F9674D8-4044-6F5E-CF14-3089425D73A1}"/>
              </a:ext>
            </a:extLst>
          </p:cNvPr>
          <p:cNvSpPr>
            <a:spLocks noGrp="1"/>
          </p:cNvSpPr>
          <p:nvPr>
            <p:ph idx="1"/>
          </p:nvPr>
        </p:nvSpPr>
        <p:spPr/>
        <p:txBody>
          <a:bodyPr/>
          <a:lstStyle/>
          <a:p>
            <a:endParaRPr lang="en-US"/>
          </a:p>
        </p:txBody>
      </p:sp>
      <p:pic>
        <p:nvPicPr>
          <p:cNvPr id="1026" name="Graphic 1">
            <a:extLst>
              <a:ext uri="{FF2B5EF4-FFF2-40B4-BE49-F238E27FC236}">
                <a16:creationId xmlns:a16="http://schemas.microsoft.com/office/drawing/2014/main" id="{86EB3BD4-4331-D9C1-F42E-9A2BA3C212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621" y="68489"/>
            <a:ext cx="12050401" cy="6778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98808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32D8A-6A98-6D22-56D2-A21AA11F738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C04B364-CCCE-FA92-E427-16E31F643C10}"/>
              </a:ext>
            </a:extLst>
          </p:cNvPr>
          <p:cNvSpPr>
            <a:spLocks noGrp="1"/>
          </p:cNvSpPr>
          <p:nvPr>
            <p:ph idx="1"/>
          </p:nvPr>
        </p:nvSpPr>
        <p:spPr/>
        <p:txBody>
          <a:bodyPr/>
          <a:lstStyle/>
          <a:p>
            <a:endParaRPr lang="en-US"/>
          </a:p>
        </p:txBody>
      </p:sp>
      <p:pic>
        <p:nvPicPr>
          <p:cNvPr id="2050" name="Graphic 1">
            <a:extLst>
              <a:ext uri="{FF2B5EF4-FFF2-40B4-BE49-F238E27FC236}">
                <a16:creationId xmlns:a16="http://schemas.microsoft.com/office/drawing/2014/main" id="{60A7BFCE-97B4-563F-2FB8-FE1446FDEE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50" y="6350"/>
            <a:ext cx="12261850" cy="6893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215877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9280E9-17B1-7DD6-3BC5-A5931669A102}"/>
              </a:ext>
            </a:extLst>
          </p:cNvPr>
          <p:cNvSpPr>
            <a:spLocks noGrp="1"/>
          </p:cNvSpPr>
          <p:nvPr>
            <p:ph type="title"/>
          </p:nvPr>
        </p:nvSpPr>
        <p:spPr>
          <a:xfrm>
            <a:off x="257907" y="-128651"/>
            <a:ext cx="12027877" cy="1325563"/>
          </a:xfrm>
        </p:spPr>
        <p:txBody>
          <a:bodyPr>
            <a:normAutofit/>
          </a:bodyPr>
          <a:lstStyle/>
          <a:p>
            <a:r>
              <a:rPr lang="en-US" sz="3600"/>
              <a:t>Vanilla Lifecycle –tropical location, traditional outdoor farm</a:t>
            </a:r>
          </a:p>
        </p:txBody>
      </p:sp>
      <p:graphicFrame>
        <p:nvGraphicFramePr>
          <p:cNvPr id="21" name="Table 20">
            <a:extLst>
              <a:ext uri="{FF2B5EF4-FFF2-40B4-BE49-F238E27FC236}">
                <a16:creationId xmlns:a16="http://schemas.microsoft.com/office/drawing/2014/main" id="{1C305830-09F5-7897-E40B-7361BC6E44B6}"/>
              </a:ext>
            </a:extLst>
          </p:cNvPr>
          <p:cNvGraphicFramePr>
            <a:graphicFrameLocks noGrp="1"/>
          </p:cNvGraphicFramePr>
          <p:nvPr>
            <p:extLst>
              <p:ext uri="{D42A27DB-BD31-4B8C-83A1-F6EECF244321}">
                <p14:modId xmlns:p14="http://schemas.microsoft.com/office/powerpoint/2010/main" val="3701612778"/>
              </p:ext>
            </p:extLst>
          </p:nvPr>
        </p:nvGraphicFramePr>
        <p:xfrm>
          <a:off x="109825" y="1042802"/>
          <a:ext cx="11972350" cy="5669280"/>
        </p:xfrm>
        <a:graphic>
          <a:graphicData uri="http://schemas.openxmlformats.org/drawingml/2006/table">
            <a:tbl>
              <a:tblPr firstRow="1" firstCol="1" bandRow="1">
                <a:tableStyleId>{5C22544A-7EE6-4342-B048-85BDC9FD1C3A}</a:tableStyleId>
              </a:tblPr>
              <a:tblGrid>
                <a:gridCol w="1265272">
                  <a:extLst>
                    <a:ext uri="{9D8B030D-6E8A-4147-A177-3AD203B41FA5}">
                      <a16:colId xmlns:a16="http://schemas.microsoft.com/office/drawing/2014/main" val="2388640018"/>
                    </a:ext>
                  </a:extLst>
                </a:gridCol>
                <a:gridCol w="1837026">
                  <a:extLst>
                    <a:ext uri="{9D8B030D-6E8A-4147-A177-3AD203B41FA5}">
                      <a16:colId xmlns:a16="http://schemas.microsoft.com/office/drawing/2014/main" val="568327504"/>
                    </a:ext>
                  </a:extLst>
                </a:gridCol>
                <a:gridCol w="1649046">
                  <a:extLst>
                    <a:ext uri="{9D8B030D-6E8A-4147-A177-3AD203B41FA5}">
                      <a16:colId xmlns:a16="http://schemas.microsoft.com/office/drawing/2014/main" val="4126913560"/>
                    </a:ext>
                  </a:extLst>
                </a:gridCol>
                <a:gridCol w="1703754">
                  <a:extLst>
                    <a:ext uri="{9D8B030D-6E8A-4147-A177-3AD203B41FA5}">
                      <a16:colId xmlns:a16="http://schemas.microsoft.com/office/drawing/2014/main" val="3750407256"/>
                    </a:ext>
                  </a:extLst>
                </a:gridCol>
                <a:gridCol w="1688123">
                  <a:extLst>
                    <a:ext uri="{9D8B030D-6E8A-4147-A177-3AD203B41FA5}">
                      <a16:colId xmlns:a16="http://schemas.microsoft.com/office/drawing/2014/main" val="1015655608"/>
                    </a:ext>
                  </a:extLst>
                </a:gridCol>
                <a:gridCol w="1328616">
                  <a:extLst>
                    <a:ext uri="{9D8B030D-6E8A-4147-A177-3AD203B41FA5}">
                      <a16:colId xmlns:a16="http://schemas.microsoft.com/office/drawing/2014/main" val="2432897899"/>
                    </a:ext>
                  </a:extLst>
                </a:gridCol>
                <a:gridCol w="2500513">
                  <a:extLst>
                    <a:ext uri="{9D8B030D-6E8A-4147-A177-3AD203B41FA5}">
                      <a16:colId xmlns:a16="http://schemas.microsoft.com/office/drawing/2014/main" val="1410078557"/>
                    </a:ext>
                  </a:extLst>
                </a:gridCol>
              </a:tblGrid>
              <a:tr h="413936">
                <a:tc>
                  <a:txBody>
                    <a:bodyPr/>
                    <a:lstStyle/>
                    <a:p>
                      <a:r>
                        <a:rPr lang="en-US" sz="1200"/>
                        <a:t>Lifecycle </a:t>
                      </a:r>
                      <a:endParaRPr lang="en-US" sz="1200">
                        <a:latin typeface="+mj-lt"/>
                      </a:endParaRPr>
                    </a:p>
                  </a:txBody>
                  <a:tcPr/>
                </a:tc>
                <a:tc>
                  <a:txBody>
                    <a:bodyPr/>
                    <a:lstStyle/>
                    <a:p>
                      <a:r>
                        <a:rPr lang="en-US" sz="1200"/>
                        <a:t>Plant</a:t>
                      </a:r>
                      <a:endParaRPr lang="en-US" sz="1200">
                        <a:latin typeface="+mj-l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a:t>Establish and Vegetative Growth</a:t>
                      </a:r>
                      <a:endParaRPr lang="en-US" sz="1200">
                        <a:latin typeface="+mj-lt"/>
                      </a:endParaRPr>
                    </a:p>
                  </a:txBody>
                  <a:tcPr/>
                </a:tc>
                <a:tc>
                  <a:txBody>
                    <a:bodyPr/>
                    <a:lstStyle/>
                    <a:p>
                      <a:r>
                        <a:rPr lang="en-US" sz="1200" b="1"/>
                        <a:t>Flowering</a:t>
                      </a:r>
                      <a:endParaRPr lang="en-US" sz="1200">
                        <a:latin typeface="+mj-l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sz="1200" b="1" kern="1200">
                          <a:solidFill>
                            <a:schemeClr val="lt1"/>
                          </a:solidFill>
                        </a:rPr>
                        <a:t>Pod Development and Maturation</a:t>
                      </a:r>
                      <a:endParaRPr lang="en-US" sz="1200" b="1" kern="1200">
                        <a:solidFill>
                          <a:schemeClr val="lt1"/>
                        </a:solidFill>
                        <a:latin typeface="+mj-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sz="1200" b="1" kern="1200">
                          <a:solidFill>
                            <a:schemeClr val="lt1"/>
                          </a:solidFill>
                        </a:rPr>
                        <a:t>Harvesting</a:t>
                      </a:r>
                      <a:endParaRPr lang="en-US" sz="1200" b="1" kern="1200">
                        <a:solidFill>
                          <a:schemeClr val="lt1"/>
                        </a:solidFill>
                        <a:latin typeface="+mj-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sz="1200" b="1" kern="1200">
                          <a:solidFill>
                            <a:schemeClr val="lt1"/>
                          </a:solidFill>
                        </a:rPr>
                        <a:t>Post-Harvest Curing</a:t>
                      </a:r>
                      <a:endParaRPr lang="en-US" sz="1200" b="1" kern="1200">
                        <a:solidFill>
                          <a:schemeClr val="lt1"/>
                        </a:solidFill>
                        <a:latin typeface="+mj-lt"/>
                        <a:ea typeface="+mn-ea"/>
                        <a:cs typeface="+mn-cs"/>
                      </a:endParaRPr>
                    </a:p>
                  </a:txBody>
                  <a:tcPr/>
                </a:tc>
                <a:extLst>
                  <a:ext uri="{0D108BD9-81ED-4DB2-BD59-A6C34878D82A}">
                    <a16:rowId xmlns:a16="http://schemas.microsoft.com/office/drawing/2014/main" val="1069716374"/>
                  </a:ext>
                </a:extLst>
              </a:tr>
              <a:tr h="248361">
                <a:tc>
                  <a:txBody>
                    <a:bodyPr/>
                    <a:lstStyle/>
                    <a:p>
                      <a:r>
                        <a:rPr lang="en-US" sz="1200"/>
                        <a:t>Time</a:t>
                      </a:r>
                      <a:endParaRPr lang="en-US" sz="1200">
                        <a:latin typeface="+mj-lt"/>
                      </a:endParaRPr>
                    </a:p>
                  </a:txBody>
                  <a:tcPr/>
                </a:tc>
                <a:tc>
                  <a:txBody>
                    <a:bodyPr/>
                    <a:lstStyle/>
                    <a:p>
                      <a:r>
                        <a:rPr lang="en-US" sz="1200"/>
                        <a:t>0-12 months</a:t>
                      </a:r>
                      <a:endParaRPr lang="en-US" sz="1200">
                        <a:latin typeface="+mj-lt"/>
                      </a:endParaRPr>
                    </a:p>
                  </a:txBody>
                  <a:tcPr/>
                </a:tc>
                <a:tc>
                  <a:txBody>
                    <a:bodyPr/>
                    <a:lstStyle/>
                    <a:p>
                      <a:r>
                        <a:rPr lang="en-US" sz="1200"/>
                        <a:t>1-3 years</a:t>
                      </a:r>
                      <a:endParaRPr lang="en-US" sz="1200">
                        <a:latin typeface="+mj-l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dk1"/>
                          </a:solidFill>
                        </a:rPr>
                        <a:t>3 - 4 Years</a:t>
                      </a:r>
                      <a:endParaRPr lang="en-US" sz="1200" kern="1200">
                        <a:solidFill>
                          <a:schemeClr val="dk1"/>
                        </a:solidFill>
                        <a:latin typeface="+mj-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sz="1200" kern="1200">
                          <a:solidFill>
                            <a:schemeClr val="dk1"/>
                          </a:solidFill>
                        </a:rPr>
                        <a:t>4 - 5 Years</a:t>
                      </a:r>
                      <a:endParaRPr lang="en-US" altLang="en-US" sz="1200" kern="1200">
                        <a:solidFill>
                          <a:schemeClr val="dk1"/>
                        </a:solidFill>
                        <a:latin typeface="+mj-lt"/>
                        <a:ea typeface="+mn-ea"/>
                        <a:cs typeface="+mn-cs"/>
                      </a:endParaRPr>
                    </a:p>
                  </a:txBody>
                  <a:tcPr/>
                </a:tc>
                <a:tc>
                  <a:txBody>
                    <a:bodyPr/>
                    <a:lstStyle/>
                    <a:p>
                      <a:pPr marL="0" algn="l" defTabSz="914400" rtl="0" eaLnBrk="1" latinLnBrk="0" hangingPunct="1"/>
                      <a:r>
                        <a:rPr lang="en-US" altLang="en-US" sz="1200" kern="1200">
                          <a:solidFill>
                            <a:schemeClr val="dk1"/>
                          </a:solidFill>
                        </a:rPr>
                        <a:t>4.5 - 5 Years</a:t>
                      </a:r>
                      <a:endParaRPr lang="en-US" sz="1200" kern="1200">
                        <a:solidFill>
                          <a:schemeClr val="dk1"/>
                        </a:solidFill>
                        <a:latin typeface="+mj-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sz="1200" kern="1200">
                          <a:solidFill>
                            <a:schemeClr val="dk1"/>
                          </a:solidFill>
                        </a:rPr>
                        <a:t>5 - 5.5 Years</a:t>
                      </a:r>
                      <a:endParaRPr lang="en-US" altLang="en-US" sz="1200" kern="1200">
                        <a:solidFill>
                          <a:schemeClr val="dk1"/>
                        </a:solidFill>
                        <a:latin typeface="+mj-lt"/>
                        <a:ea typeface="+mn-ea"/>
                        <a:cs typeface="+mn-cs"/>
                      </a:endParaRPr>
                    </a:p>
                  </a:txBody>
                  <a:tcPr/>
                </a:tc>
                <a:extLst>
                  <a:ext uri="{0D108BD9-81ED-4DB2-BD59-A6C34878D82A}">
                    <a16:rowId xmlns:a16="http://schemas.microsoft.com/office/drawing/2014/main" val="1787738578"/>
                  </a:ext>
                </a:extLst>
              </a:tr>
              <a:tr h="2069679">
                <a:tc>
                  <a:txBody>
                    <a:bodyPr/>
                    <a:lstStyle/>
                    <a:p>
                      <a:r>
                        <a:rPr lang="en-US" sz="1200"/>
                        <a:t>Time window</a:t>
                      </a:r>
                      <a:endParaRPr lang="en-US" sz="1200">
                        <a:latin typeface="+mj-l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Seedlings or cuttings are planted in the rainy season to ensure sufficient moisture.</a:t>
                      </a:r>
                      <a:endParaRPr lang="en-US" sz="1200">
                        <a:latin typeface="+mj-l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Initial vegetative growth occurs for 18-36 months, with vines reaching 10-15 feet.</a:t>
                      </a:r>
                      <a:endParaRPr lang="en-US" sz="1200">
                        <a:latin typeface="+mj-l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Vines flower annually, typically after the third year, during the spring or early summer.</a:t>
                      </a:r>
                      <a:endParaRPr lang="en-US" sz="1200">
                        <a:latin typeface="+mj-lt"/>
                      </a:endParaRPr>
                    </a:p>
                  </a:txBody>
                  <a:tcPr/>
                </a:tc>
                <a:tc>
                  <a:txBody>
                    <a:bodyPr/>
                    <a:lstStyle/>
                    <a:p>
                      <a:r>
                        <a:rPr lang="en-US" altLang="en-US" sz="1200" kern="1200">
                          <a:solidFill>
                            <a:schemeClr val="dk1"/>
                          </a:solidFill>
                        </a:rPr>
                        <a:t>Vanilla pods take 9-12 months to mature after pollination.</a:t>
                      </a:r>
                      <a:endParaRPr lang="en-US" sz="1200" kern="1200">
                        <a:solidFill>
                          <a:schemeClr val="dk1"/>
                        </a:solidFill>
                        <a:latin typeface="+mj-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sz="1200" kern="1200">
                          <a:solidFill>
                            <a:schemeClr val="dk1"/>
                          </a:solidFill>
                        </a:rPr>
                        <a:t>Harvesting occurs when pods are fully mature but not split, typically 9-10 months after pollination.</a:t>
                      </a:r>
                    </a:p>
                    <a:p>
                      <a:endParaRPr lang="en-US" sz="1200" kern="1200">
                        <a:solidFill>
                          <a:schemeClr val="dk1"/>
                        </a:solidFill>
                        <a:latin typeface="+mj-lt"/>
                        <a:ea typeface="+mn-ea"/>
                        <a:cs typeface="+mn-cs"/>
                      </a:endParaRPr>
                    </a:p>
                  </a:txBody>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u="none" strike="noStrike" kern="1200" cap="none" normalizeH="0" baseline="0">
                          <a:ln>
                            <a:noFill/>
                          </a:ln>
                          <a:solidFill>
                            <a:schemeClr val="tx1"/>
                          </a:solidFill>
                          <a:effectLst/>
                        </a:rPr>
                        <a:t>: Curing lasts 4-6 months with several stages: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0" u="sng" strike="noStrike" kern="1200" cap="none" normalizeH="0" baseline="0">
                          <a:ln>
                            <a:noFill/>
                          </a:ln>
                          <a:solidFill>
                            <a:schemeClr val="tx1"/>
                          </a:solidFill>
                          <a:effectLst/>
                        </a:rPr>
                        <a:t>Killing: </a:t>
                      </a:r>
                      <a:r>
                        <a:rPr kumimoji="0" lang="en-US" altLang="en-US" sz="1200" b="0" u="none" strike="noStrike" kern="1200" cap="none" normalizeH="0" baseline="0">
                          <a:ln>
                            <a:noFill/>
                          </a:ln>
                          <a:solidFill>
                            <a:schemeClr val="tx1"/>
                          </a:solidFill>
                          <a:effectLst/>
                        </a:rPr>
                        <a:t>Pods blanched in hot water for 2-3 minutes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0" u="sng" strike="noStrike" kern="1200" cap="none" normalizeH="0" baseline="0">
                          <a:ln>
                            <a:noFill/>
                          </a:ln>
                          <a:solidFill>
                            <a:schemeClr val="tx1"/>
                          </a:solidFill>
                          <a:effectLst/>
                        </a:rPr>
                        <a:t>Sweating: </a:t>
                      </a:r>
                      <a:r>
                        <a:rPr kumimoji="0" lang="en-US" altLang="en-US" sz="1200" b="0" u="none" strike="noStrike" kern="1200" cap="none" normalizeH="0" baseline="0">
                          <a:ln>
                            <a:noFill/>
                          </a:ln>
                          <a:solidFill>
                            <a:schemeClr val="tx1"/>
                          </a:solidFill>
                          <a:effectLst/>
                        </a:rPr>
                        <a:t>Pods wrapped in cloth and kept in a warm, dark place for 7-10 days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0" u="sng" strike="noStrike" kern="1200" cap="none" normalizeH="0" baseline="0">
                          <a:ln>
                            <a:noFill/>
                          </a:ln>
                          <a:solidFill>
                            <a:schemeClr val="tx1"/>
                          </a:solidFill>
                          <a:effectLst/>
                        </a:rPr>
                        <a:t>Drying: </a:t>
                      </a:r>
                      <a:r>
                        <a:rPr kumimoji="0" lang="en-US" altLang="en-US" sz="1200" b="0" u="none" strike="noStrike" kern="1200" cap="none" normalizeH="0" baseline="0">
                          <a:ln>
                            <a:noFill/>
                          </a:ln>
                          <a:solidFill>
                            <a:schemeClr val="tx1"/>
                          </a:solidFill>
                          <a:effectLst/>
                        </a:rPr>
                        <a:t>Pods are sun-dried for 4-6 weeks to reduce moisture content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0" u="sng" strike="noStrike" kern="1200" cap="none" normalizeH="0" baseline="0">
                          <a:ln>
                            <a:noFill/>
                          </a:ln>
                          <a:solidFill>
                            <a:schemeClr val="tx1"/>
                          </a:solidFill>
                          <a:effectLst/>
                        </a:rPr>
                        <a:t>Conditioning: </a:t>
                      </a:r>
                      <a:r>
                        <a:rPr kumimoji="0" lang="en-US" altLang="en-US" sz="1200" b="0" u="none" strike="noStrike" kern="1200" cap="none" normalizeH="0" baseline="0">
                          <a:ln>
                            <a:noFill/>
                          </a:ln>
                          <a:solidFill>
                            <a:schemeClr val="tx1"/>
                          </a:solidFill>
                          <a:effectLst/>
                        </a:rPr>
                        <a:t>Pods are stored in wooden boxes for 3-4 months to develop aroma and flavor</a:t>
                      </a:r>
                      <a:endParaRPr kumimoji="0" lang="en-US" altLang="en-US" sz="1200" b="0" i="0" u="none" strike="noStrike" kern="1200" cap="none" normalizeH="0" baseline="0">
                        <a:ln>
                          <a:noFill/>
                        </a:ln>
                        <a:solidFill>
                          <a:schemeClr val="tx1"/>
                        </a:solidFill>
                        <a:effectLst/>
                        <a:latin typeface="+mj-lt"/>
                        <a:ea typeface="+mn-ea"/>
                        <a:cs typeface="+mn-cs"/>
                      </a:endParaRPr>
                    </a:p>
                  </a:txBody>
                  <a:tcPr/>
                </a:tc>
                <a:extLst>
                  <a:ext uri="{0D108BD9-81ED-4DB2-BD59-A6C34878D82A}">
                    <a16:rowId xmlns:a16="http://schemas.microsoft.com/office/drawing/2014/main" val="2222634952"/>
                  </a:ext>
                </a:extLst>
              </a:tr>
              <a:tr h="2235253">
                <a:tc>
                  <a:txBody>
                    <a:bodyPr/>
                    <a:lstStyle/>
                    <a:p>
                      <a:r>
                        <a:rPr lang="en-US" sz="1200"/>
                        <a:t>Environmental conditions</a:t>
                      </a:r>
                      <a:endParaRPr lang="en-US" sz="1200">
                        <a:latin typeface="+mj-lt"/>
                      </a:endParaRPr>
                    </a:p>
                  </a:txBody>
                  <a:tcPr/>
                </a:tc>
                <a:tc>
                  <a:txBody>
                    <a:bodyPr/>
                    <a:lstStyle/>
                    <a:p>
                      <a:pPr marL="285750" lvl="0" indent="-285750">
                        <a:buFont typeface="Arial" panose="020B0604020202020204" pitchFamily="34" charset="0"/>
                        <a:buChar char="•"/>
                      </a:pPr>
                      <a:r>
                        <a:rPr lang="en-US" sz="1200"/>
                        <a:t>Temp: 77-86°F Humidity: 80%+</a:t>
                      </a:r>
                    </a:p>
                    <a:p>
                      <a:pPr marL="285750" lvl="0" indent="-285750">
                        <a:buFont typeface="Arial" panose="020B0604020202020204" pitchFamily="34" charset="0"/>
                        <a:buChar char="•"/>
                      </a:pPr>
                      <a:r>
                        <a:rPr lang="en-US" sz="1200"/>
                        <a:t>Shade: 50-60% (under partial canopy)</a:t>
                      </a:r>
                    </a:p>
                    <a:p>
                      <a:pPr marL="285750" lvl="0" indent="-285750">
                        <a:buFont typeface="Arial" panose="020B0604020202020204" pitchFamily="34" charset="0"/>
                        <a:buChar char="•"/>
                      </a:pPr>
                      <a:r>
                        <a:rPr lang="en-US" sz="1200"/>
                        <a:t>Soil: Well-draining, loamy soil rich in organic matter, pH 6-7</a:t>
                      </a:r>
                    </a:p>
                    <a:p>
                      <a:pPr marL="285750" lvl="0" indent="-285750">
                        <a:buFont typeface="Arial" panose="020B0604020202020204" pitchFamily="34" charset="0"/>
                        <a:buChar char="•"/>
                      </a:pPr>
                      <a:r>
                        <a:rPr lang="en-US" sz="1200" b="1"/>
                        <a:t>Support Structures: </a:t>
                      </a:r>
                      <a:r>
                        <a:rPr lang="en-US" sz="1200"/>
                        <a:t>Vines require support such as trees, posts, or trellises</a:t>
                      </a:r>
                      <a:endParaRPr lang="en-US" sz="1200">
                        <a:latin typeface="+mj-lt"/>
                      </a:endParaRPr>
                    </a:p>
                  </a:txBody>
                  <a:tcPr/>
                </a:tc>
                <a:tc>
                  <a:txBody>
                    <a:bodyPr/>
                    <a:lstStyle/>
                    <a:p>
                      <a:pPr marL="285750" lvl="0" indent="-285750" algn="l" defTabSz="914400" rtl="0" eaLnBrk="1" latinLnBrk="0" hangingPunct="1">
                        <a:buFont typeface="Arial" panose="020B0604020202020204" pitchFamily="34" charset="0"/>
                        <a:buChar char="•"/>
                      </a:pPr>
                      <a:r>
                        <a:rPr lang="en-US" sz="1200" kern="1200">
                          <a:solidFill>
                            <a:schemeClr val="dk1"/>
                          </a:solidFill>
                        </a:rPr>
                        <a:t>Temp: 77-86°F</a:t>
                      </a:r>
                    </a:p>
                    <a:p>
                      <a:pPr marL="285750" lvl="0" indent="-285750" algn="l" defTabSz="914400" rtl="0" eaLnBrk="1" latinLnBrk="0" hangingPunct="1">
                        <a:buFont typeface="Arial" panose="020B0604020202020204" pitchFamily="34" charset="0"/>
                        <a:buChar char="•"/>
                      </a:pPr>
                      <a:r>
                        <a:rPr lang="en-US" sz="1200" kern="1200">
                          <a:solidFill>
                            <a:schemeClr val="dk1"/>
                          </a:solidFill>
                        </a:rPr>
                        <a:t>Humidity: 85-90%</a:t>
                      </a:r>
                    </a:p>
                    <a:p>
                      <a:pPr marL="285750" lvl="0" indent="-285750" algn="l" defTabSz="914400" rtl="0" eaLnBrk="1" latinLnBrk="0" hangingPunct="1">
                        <a:buFont typeface="Arial" panose="020B0604020202020204" pitchFamily="34" charset="0"/>
                        <a:buChar char="•"/>
                      </a:pPr>
                      <a:r>
                        <a:rPr lang="en-US" sz="1200" kern="1200">
                          <a:solidFill>
                            <a:schemeClr val="dk1"/>
                          </a:solidFill>
                        </a:rPr>
                        <a:t>Irrigation: Regular watering, especially during dry spells</a:t>
                      </a:r>
                    </a:p>
                    <a:p>
                      <a:pPr marL="285750" lvl="0" indent="-285750" algn="l" defTabSz="914400" rtl="0" eaLnBrk="1" latinLnBrk="0" hangingPunct="1">
                        <a:buFont typeface="Arial" panose="020B0604020202020204" pitchFamily="34" charset="0"/>
                        <a:buChar char="•"/>
                      </a:pPr>
                      <a:r>
                        <a:rPr lang="en-US" sz="1200" b="1" kern="1200">
                          <a:solidFill>
                            <a:schemeClr val="dk1"/>
                          </a:solidFill>
                        </a:rPr>
                        <a:t>Pruning: </a:t>
                      </a:r>
                      <a:r>
                        <a:rPr lang="en-US" sz="1200" kern="1200">
                          <a:solidFill>
                            <a:schemeClr val="dk1"/>
                          </a:solidFill>
                        </a:rPr>
                        <a:t>Regular pruning to manage vine length and encourage flowering</a:t>
                      </a:r>
                      <a:endParaRPr lang="en-US" sz="1200" kern="1200">
                        <a:solidFill>
                          <a:schemeClr val="dk1"/>
                        </a:solidFill>
                        <a:latin typeface="+mj-lt"/>
                        <a:ea typeface="+mn-ea"/>
                        <a:cs typeface="+mn-cs"/>
                      </a:endParaRPr>
                    </a:p>
                  </a:txBody>
                  <a:tcPr/>
                </a:tc>
                <a:tc>
                  <a:txBody>
                    <a:bodyPr/>
                    <a:lstStyle/>
                    <a:p>
                      <a:pPr marL="285750" lvl="0" indent="-285750" algn="l" defTabSz="914400" rtl="0" eaLnBrk="1" latinLnBrk="0" hangingPunct="1">
                        <a:buFont typeface="Arial" panose="020B0604020202020204" pitchFamily="34" charset="0"/>
                        <a:buChar char="•"/>
                      </a:pPr>
                      <a:r>
                        <a:rPr lang="en-US" sz="1200" kern="1200">
                          <a:solidFill>
                            <a:schemeClr val="dk1"/>
                          </a:solidFill>
                        </a:rPr>
                        <a:t>Temp: 77-86°F</a:t>
                      </a:r>
                    </a:p>
                    <a:p>
                      <a:pPr marL="285750" lvl="0" indent="-285750" algn="l" defTabSz="914400" rtl="0" eaLnBrk="1" latinLnBrk="0" hangingPunct="1">
                        <a:buFont typeface="Arial" panose="020B0604020202020204" pitchFamily="34" charset="0"/>
                        <a:buChar char="•"/>
                      </a:pPr>
                      <a:r>
                        <a:rPr lang="en-US" sz="1200" kern="1200">
                          <a:solidFill>
                            <a:schemeClr val="dk1"/>
                          </a:solidFill>
                        </a:rPr>
                        <a:t>Humidity: 85-90%</a:t>
                      </a:r>
                    </a:p>
                    <a:p>
                      <a:pPr marL="285750" lvl="0" indent="-285750" algn="l" defTabSz="914400" rtl="0" eaLnBrk="1" latinLnBrk="0" hangingPunct="1">
                        <a:buFont typeface="Arial" panose="020B0604020202020204" pitchFamily="34" charset="0"/>
                        <a:buChar char="•"/>
                      </a:pPr>
                      <a:r>
                        <a:rPr lang="en-US" sz="1200" kern="1200">
                          <a:solidFill>
                            <a:schemeClr val="dk1"/>
                          </a:solidFill>
                        </a:rPr>
                        <a:t>Shade: 50% (ensure adequate light penetration)</a:t>
                      </a:r>
                    </a:p>
                    <a:p>
                      <a:pPr marL="285750" lvl="0" indent="-285750" algn="l" defTabSz="914400" rtl="0" eaLnBrk="1" latinLnBrk="0" hangingPunct="1">
                        <a:buFont typeface="Arial" panose="020B0604020202020204" pitchFamily="34" charset="0"/>
                        <a:buChar char="•"/>
                      </a:pPr>
                      <a:r>
                        <a:rPr lang="en-US" sz="1200" b="1" kern="1200">
                          <a:solidFill>
                            <a:schemeClr val="dk1"/>
                          </a:solidFill>
                        </a:rPr>
                        <a:t>Pollination: </a:t>
                      </a:r>
                      <a:r>
                        <a:rPr lang="en-US" sz="1200" kern="1200">
                          <a:solidFill>
                            <a:schemeClr val="dk1"/>
                          </a:solidFill>
                        </a:rPr>
                        <a:t>Manual pollination is required within 12 hours of flower opening due to the short pollination window</a:t>
                      </a:r>
                    </a:p>
                    <a:p>
                      <a:pPr marL="285750" lvl="0" indent="-285750" algn="l" defTabSz="914400" rtl="0" eaLnBrk="1" latinLnBrk="0" hangingPunct="1">
                        <a:buFont typeface="Arial" panose="020B0604020202020204" pitchFamily="34" charset="0"/>
                        <a:buChar char="•"/>
                      </a:pPr>
                      <a:endParaRPr lang="en-US" sz="1200" kern="1200">
                        <a:solidFill>
                          <a:schemeClr val="dk1"/>
                        </a:solidFill>
                        <a:latin typeface="+mj-lt"/>
                        <a:ea typeface="+mn-ea"/>
                        <a:cs typeface="+mn-cs"/>
                      </a:endParaRPr>
                    </a:p>
                  </a:txBody>
                  <a:tcPr/>
                </a:tc>
                <a:tc>
                  <a:txBody>
                    <a:bodyPr/>
                    <a:lstStyle/>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altLang="en-US" sz="1200" kern="1200">
                          <a:solidFill>
                            <a:schemeClr val="dk1"/>
                          </a:solidFill>
                        </a:rPr>
                        <a:t>Temp: 77-86°F </a:t>
                      </a: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altLang="en-US" sz="1200" kern="1200">
                          <a:solidFill>
                            <a:schemeClr val="dk1"/>
                          </a:solidFill>
                        </a:rPr>
                        <a:t>Humidity: 85-90%</a:t>
                      </a: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altLang="en-US" sz="1200" kern="1200">
                          <a:solidFill>
                            <a:schemeClr val="dk1"/>
                          </a:solidFill>
                        </a:rPr>
                        <a:t>Irrigation: Regular watering without waterlogging</a:t>
                      </a: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altLang="en-US" sz="1200" b="1" kern="1200">
                          <a:solidFill>
                            <a:schemeClr val="dk1"/>
                          </a:solidFill>
                        </a:rPr>
                        <a:t>Monitoring: </a:t>
                      </a:r>
                      <a:r>
                        <a:rPr lang="en-US" altLang="en-US" sz="1200" kern="1200">
                          <a:solidFill>
                            <a:schemeClr val="dk1"/>
                          </a:solidFill>
                        </a:rPr>
                        <a:t>Pods should be monitored for signs of maturity — they turn yellowish at the tips when ready</a:t>
                      </a:r>
                      <a:endParaRPr lang="en-US" altLang="en-US" sz="1200" kern="1200">
                        <a:solidFill>
                          <a:schemeClr val="dk1"/>
                        </a:solidFill>
                        <a:latin typeface="+mj-lt"/>
                        <a:ea typeface="+mn-ea"/>
                        <a:cs typeface="+mn-cs"/>
                      </a:endParaRPr>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en-US" sz="1200" kern="1200">
                          <a:solidFill>
                            <a:schemeClr val="dk1"/>
                          </a:solidFill>
                        </a:rPr>
                        <a:t>Pods are handpicked when they reach full size (6-10 inches) and the tips begin to turn yellow</a:t>
                      </a:r>
                    </a:p>
                    <a:p>
                      <a:pPr marL="285750" lvl="0" indent="-285750" algn="l" defTabSz="914400" rtl="0" eaLnBrk="1" latinLnBrk="0" hangingPunct="1">
                        <a:buFont typeface="Arial" panose="020B0604020202020204" pitchFamily="34" charset="0"/>
                        <a:buChar char="•"/>
                      </a:pPr>
                      <a:endParaRPr lang="en-US" sz="1200" kern="1200">
                        <a:solidFill>
                          <a:schemeClr val="dk1"/>
                        </a:solidFill>
                        <a:latin typeface="+mj-lt"/>
                        <a:ea typeface="+mn-ea"/>
                        <a:cs typeface="+mn-cs"/>
                      </a:endParaRPr>
                    </a:p>
                  </a:txBody>
                  <a:tcPr/>
                </a:tc>
                <a:tc>
                  <a:txBody>
                    <a:bodyPr/>
                    <a:lstStyle/>
                    <a:p>
                      <a:pPr marL="0" lvl="0" indent="0" algn="l" defTabSz="914400" rtl="0" eaLnBrk="1" latinLnBrk="0" hangingPunct="1">
                        <a:buFont typeface="Arial" panose="020B0604020202020204" pitchFamily="34" charset="0"/>
                        <a:buNone/>
                      </a:pPr>
                      <a:r>
                        <a:rPr lang="en-US" sz="1200" kern="1200">
                          <a:solidFill>
                            <a:schemeClr val="dk1"/>
                          </a:solidFill>
                        </a:rPr>
                        <a:t>Sweating : </a:t>
                      </a:r>
                    </a:p>
                    <a:p>
                      <a:pPr marL="171450" lvl="0" indent="-171450" algn="l" defTabSz="914400" rtl="0" eaLnBrk="1" latinLnBrk="0" hangingPunct="1">
                        <a:buFontTx/>
                        <a:buChar char="-"/>
                      </a:pPr>
                      <a:r>
                        <a:rPr lang="en-US" sz="1200" kern="1200">
                          <a:solidFill>
                            <a:schemeClr val="dk1"/>
                          </a:solidFill>
                        </a:rPr>
                        <a:t>Warm environment (per other stages) </a:t>
                      </a:r>
                    </a:p>
                    <a:p>
                      <a:pPr marL="171450" lvl="0" indent="-171450" algn="l" defTabSz="914400" rtl="0" eaLnBrk="1" latinLnBrk="0" hangingPunct="1">
                        <a:buFontTx/>
                        <a:buChar char="-"/>
                      </a:pPr>
                      <a:r>
                        <a:rPr lang="en-US" sz="1200" kern="1200">
                          <a:solidFill>
                            <a:schemeClr val="dk1"/>
                          </a:solidFill>
                        </a:rPr>
                        <a:t>Dark place for 7-10 days to sweat </a:t>
                      </a:r>
                      <a:endParaRPr lang="en-US" sz="1200" kern="1200">
                        <a:solidFill>
                          <a:schemeClr val="dk1"/>
                        </a:solidFill>
                        <a:latin typeface="+mj-lt"/>
                        <a:ea typeface="+mn-ea"/>
                        <a:cs typeface="+mn-cs"/>
                      </a:endParaRPr>
                    </a:p>
                  </a:txBody>
                  <a:tcPr/>
                </a:tc>
                <a:extLst>
                  <a:ext uri="{0D108BD9-81ED-4DB2-BD59-A6C34878D82A}">
                    <a16:rowId xmlns:a16="http://schemas.microsoft.com/office/drawing/2014/main" val="4106574784"/>
                  </a:ext>
                </a:extLst>
              </a:tr>
            </a:tbl>
          </a:graphicData>
        </a:graphic>
      </p:graphicFrame>
    </p:spTree>
    <p:extLst>
      <p:ext uri="{BB962C8B-B14F-4D97-AF65-F5344CB8AC3E}">
        <p14:creationId xmlns:p14="http://schemas.microsoft.com/office/powerpoint/2010/main" val="17673548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04B88A0-FEE9-0198-3375-0B791A2568A5}"/>
              </a:ext>
            </a:extLst>
          </p:cNvPr>
          <p:cNvSpPr>
            <a:spLocks noGrp="1"/>
          </p:cNvSpPr>
          <p:nvPr>
            <p:ph type="title"/>
          </p:nvPr>
        </p:nvSpPr>
        <p:spPr>
          <a:xfrm>
            <a:off x="179753" y="586855"/>
            <a:ext cx="3668088" cy="3387497"/>
          </a:xfrm>
        </p:spPr>
        <p:txBody>
          <a:bodyPr anchor="b">
            <a:normAutofit/>
          </a:bodyPr>
          <a:lstStyle/>
          <a:p>
            <a:pPr algn="r"/>
            <a:r>
              <a:rPr lang="en-US" sz="4000" dirty="0">
                <a:solidFill>
                  <a:srgbClr val="FFFFFF"/>
                </a:solidFill>
              </a:rPr>
              <a:t>CEA Case Study Learning from others - Plenty’s bankruptcy </a:t>
            </a:r>
          </a:p>
        </p:txBody>
      </p:sp>
      <p:sp>
        <p:nvSpPr>
          <p:cNvPr id="3" name="Content Placeholder 2">
            <a:extLst>
              <a:ext uri="{FF2B5EF4-FFF2-40B4-BE49-F238E27FC236}">
                <a16:creationId xmlns:a16="http://schemas.microsoft.com/office/drawing/2014/main" id="{08D4C198-2BD9-C5CE-7E32-8A7FEFF346FA}"/>
              </a:ext>
            </a:extLst>
          </p:cNvPr>
          <p:cNvSpPr>
            <a:spLocks noGrp="1"/>
          </p:cNvSpPr>
          <p:nvPr>
            <p:ph idx="1"/>
          </p:nvPr>
        </p:nvSpPr>
        <p:spPr>
          <a:xfrm>
            <a:off x="4435523" y="649480"/>
            <a:ext cx="7349320" cy="6095197"/>
          </a:xfrm>
        </p:spPr>
        <p:txBody>
          <a:bodyPr anchor="ctr">
            <a:normAutofit fontScale="92500" lnSpcReduction="20000"/>
          </a:bodyPr>
          <a:lstStyle/>
          <a:p>
            <a:pPr marL="0" indent="0">
              <a:buNone/>
            </a:pPr>
            <a:r>
              <a:rPr lang="en-US" sz="1400" b="1" dirty="0"/>
              <a:t>From 2014-2022</a:t>
            </a:r>
            <a:r>
              <a:rPr lang="en-US" sz="1400" dirty="0"/>
              <a:t> </a:t>
            </a:r>
            <a:r>
              <a:rPr lang="en-US" sz="1400" b="1" dirty="0"/>
              <a:t>$940M </a:t>
            </a:r>
            <a:r>
              <a:rPr lang="en-US" sz="1400" dirty="0"/>
              <a:t>was</a:t>
            </a:r>
            <a:r>
              <a:rPr lang="en-US" sz="1400" b="1" dirty="0"/>
              <a:t> </a:t>
            </a:r>
            <a:r>
              <a:rPr lang="en-US" sz="1400" dirty="0"/>
              <a:t>raised in multiple funding rounds – </a:t>
            </a:r>
            <a:r>
              <a:rPr lang="en-US" sz="1600" b="1" dirty="0"/>
              <a:t>big support from tech, retail and agriculture </a:t>
            </a:r>
            <a:endParaRPr lang="en-US" sz="1400" b="1" dirty="0"/>
          </a:p>
          <a:p>
            <a:pPr>
              <a:lnSpc>
                <a:spcPct val="100000"/>
              </a:lnSpc>
              <a:buFont typeface="Wingdings" panose="05000000000000000000" pitchFamily="2" charset="2"/>
              <a:buChar char="§"/>
            </a:pPr>
            <a:r>
              <a:rPr lang="en-US" sz="1400" dirty="0"/>
              <a:t>Seed and Series A (2014-16) </a:t>
            </a:r>
            <a:r>
              <a:rPr lang="en-US" sz="1400" b="1" dirty="0"/>
              <a:t>$26M </a:t>
            </a:r>
            <a:r>
              <a:rPr lang="en-US" sz="1050" dirty="0"/>
              <a:t>[Innovation Endeavors, Data Collective DCVC, </a:t>
            </a:r>
            <a:r>
              <a:rPr lang="en-US" sz="1050" dirty="0" err="1"/>
              <a:t>Finistere</a:t>
            </a:r>
            <a:r>
              <a:rPr lang="en-US" sz="1050" dirty="0"/>
              <a:t> Ventures]</a:t>
            </a:r>
          </a:p>
          <a:p>
            <a:pPr>
              <a:lnSpc>
                <a:spcPct val="100000"/>
              </a:lnSpc>
              <a:buFont typeface="Wingdings" panose="05000000000000000000" pitchFamily="2" charset="2"/>
              <a:buChar char="§"/>
            </a:pPr>
            <a:r>
              <a:rPr lang="en-US" sz="1400" dirty="0"/>
              <a:t>Series B (2017) </a:t>
            </a:r>
            <a:r>
              <a:rPr lang="en-US" sz="1400" b="1" dirty="0"/>
              <a:t>$200M</a:t>
            </a:r>
            <a:r>
              <a:rPr lang="en-US" sz="1050" b="1" dirty="0"/>
              <a:t> </a:t>
            </a:r>
            <a:r>
              <a:rPr lang="en-US" sz="1050" dirty="0"/>
              <a:t>[led by SoftBank Vision Fund 1, contributed to by Bezos Expeditions, Innovation Endeavors]</a:t>
            </a:r>
          </a:p>
          <a:p>
            <a:pPr>
              <a:lnSpc>
                <a:spcPct val="100000"/>
              </a:lnSpc>
              <a:buFont typeface="Wingdings" panose="05000000000000000000" pitchFamily="2" charset="2"/>
              <a:buChar char="§"/>
            </a:pPr>
            <a:r>
              <a:rPr lang="en-US" sz="1400" dirty="0"/>
              <a:t>Series C (2019) </a:t>
            </a:r>
            <a:r>
              <a:rPr lang="en-US" sz="1400" b="1" dirty="0"/>
              <a:t>$175M </a:t>
            </a:r>
            <a:r>
              <a:rPr lang="en-US" sz="1050" dirty="0"/>
              <a:t>[led by SoftBank Vision Fund 1, participation from Eric Schmidt (via Innovation Endeavors), Bezos Expeditions]</a:t>
            </a:r>
          </a:p>
          <a:p>
            <a:pPr>
              <a:lnSpc>
                <a:spcPct val="100000"/>
              </a:lnSpc>
              <a:buFont typeface="Wingdings" panose="05000000000000000000" pitchFamily="2" charset="2"/>
              <a:buChar char="§"/>
            </a:pPr>
            <a:r>
              <a:rPr lang="en-US" sz="1400" dirty="0"/>
              <a:t>Series D (2020) </a:t>
            </a:r>
            <a:r>
              <a:rPr lang="en-US" sz="1400" b="1" dirty="0"/>
              <a:t>$140M </a:t>
            </a:r>
            <a:r>
              <a:rPr lang="en-US" sz="1050" dirty="0"/>
              <a:t>[led by SoftBank Vision Fund 1, participation from JS Capital, One Madison Group. DLD Ventures (</a:t>
            </a:r>
            <a:r>
              <a:rPr lang="en-US" sz="1050" dirty="0" err="1"/>
              <a:t>Driscolls</a:t>
            </a:r>
            <a:r>
              <a:rPr lang="en-US" sz="1050" dirty="0"/>
              <a:t>)]</a:t>
            </a:r>
          </a:p>
          <a:p>
            <a:pPr>
              <a:lnSpc>
                <a:spcPct val="100000"/>
              </a:lnSpc>
              <a:buFont typeface="Wingdings" panose="05000000000000000000" pitchFamily="2" charset="2"/>
              <a:buChar char="§"/>
            </a:pPr>
            <a:r>
              <a:rPr lang="en-US" sz="1400" dirty="0"/>
              <a:t>Series E (2022) </a:t>
            </a:r>
            <a:r>
              <a:rPr lang="en-US" sz="1400" b="1" dirty="0"/>
              <a:t>$200M</a:t>
            </a:r>
            <a:r>
              <a:rPr lang="en-US" sz="1050" b="1" dirty="0"/>
              <a:t> </a:t>
            </a:r>
            <a:r>
              <a:rPr lang="en-US" sz="1050" dirty="0"/>
              <a:t>[led by One Madison Group and JS Capital, participation from Walmart and SoftBank Vision Fund 1] </a:t>
            </a:r>
          </a:p>
          <a:p>
            <a:pPr marL="0" indent="0">
              <a:buNone/>
            </a:pPr>
            <a:endParaRPr lang="en-US" sz="1400" dirty="0"/>
          </a:p>
          <a:p>
            <a:pPr marL="0" indent="0">
              <a:buNone/>
            </a:pPr>
            <a:r>
              <a:rPr lang="en-US" sz="1400" b="1" dirty="0"/>
              <a:t>Funding allowed Plenty to scale R&amp;D and launch its flagship strawberry farm in Richmond VA</a:t>
            </a:r>
            <a:r>
              <a:rPr lang="en-US" sz="1400" dirty="0"/>
              <a:t>. However, the company struggled to meet expectations for profitability and commercial scalability. These issues are at the core of their current restructuring strategy. </a:t>
            </a:r>
          </a:p>
          <a:p>
            <a:pPr marL="0" indent="0">
              <a:buNone/>
            </a:pPr>
            <a:r>
              <a:rPr lang="en-US" sz="1400" dirty="0"/>
              <a:t>First sign of trouble in 2022 and 2023 after Series E. </a:t>
            </a:r>
            <a:r>
              <a:rPr lang="en-US" sz="1400" b="1" dirty="0"/>
              <a:t>Plenty’s rollout to retail was slower than expected </a:t>
            </a:r>
            <a:r>
              <a:rPr lang="en-US" sz="1400" dirty="0"/>
              <a:t>and their vertically integrated model became expensive to maintain. </a:t>
            </a:r>
            <a:r>
              <a:rPr lang="en-US" sz="1400" b="1" dirty="0"/>
              <a:t>With</a:t>
            </a:r>
            <a:r>
              <a:rPr lang="en-US" sz="1400" dirty="0"/>
              <a:t> </a:t>
            </a:r>
            <a:r>
              <a:rPr lang="en-US" sz="1400" b="1" dirty="0"/>
              <a:t>rising energy prices and increasing infrastructure costs</a:t>
            </a:r>
            <a:r>
              <a:rPr lang="en-US" sz="1400" dirty="0"/>
              <a:t>, </a:t>
            </a:r>
            <a:r>
              <a:rPr lang="en-US" sz="1400" b="1" dirty="0"/>
              <a:t>questions rose about sustainability of the business model. </a:t>
            </a:r>
          </a:p>
          <a:p>
            <a:pPr marL="0" indent="0">
              <a:buNone/>
            </a:pPr>
            <a:r>
              <a:rPr lang="en-US" sz="1400" dirty="0"/>
              <a:t>Many companies including Plenty struggle to scale profitably because of energy costs, infrastructure complexity and tightening investor confidence. </a:t>
            </a:r>
          </a:p>
          <a:p>
            <a:pPr marL="0" indent="0">
              <a:buNone/>
            </a:pPr>
            <a:r>
              <a:rPr lang="en-US" sz="1400" b="1" dirty="0"/>
              <a:t>Emerging </a:t>
            </a:r>
            <a:r>
              <a:rPr lang="en-US" sz="1400" b="1" dirty="0" err="1"/>
              <a:t>Agtech</a:t>
            </a:r>
            <a:r>
              <a:rPr lang="en-US" sz="1400" b="1" dirty="0"/>
              <a:t> company models favor licensing and modular farming to mitigate the high capex model Plenty uses. </a:t>
            </a:r>
            <a:r>
              <a:rPr lang="en-US" sz="1400" dirty="0"/>
              <a:t>Plenty has a vertically integrated, high capex model where they control everything from crop R&amp;D to facility infrastructure – this enables innovation but  brings high burn rates and operational strain. </a:t>
            </a:r>
          </a:p>
          <a:p>
            <a:pPr marL="0" indent="0">
              <a:buNone/>
            </a:pPr>
            <a:endParaRPr lang="en-US" sz="1400" dirty="0"/>
          </a:p>
          <a:p>
            <a:pPr marL="0" indent="0">
              <a:buNone/>
            </a:pPr>
            <a:r>
              <a:rPr lang="en-US" sz="1700" b="1" dirty="0">
                <a:highlight>
                  <a:srgbClr val="FFFF00"/>
                </a:highlight>
              </a:rPr>
              <a:t>Key lesson: You must balance rapid growth with operational sustainability. </a:t>
            </a:r>
          </a:p>
          <a:p>
            <a:pPr marL="0" indent="0">
              <a:buNone/>
            </a:pPr>
            <a:endParaRPr lang="en-US" sz="1700" b="1" dirty="0">
              <a:highlight>
                <a:srgbClr val="FFFF00"/>
              </a:highlight>
            </a:endParaRPr>
          </a:p>
          <a:p>
            <a:pPr marL="0" indent="0">
              <a:buNone/>
            </a:pPr>
            <a:r>
              <a:rPr lang="en-US" sz="1700" b="1" dirty="0">
                <a:highlight>
                  <a:srgbClr val="FFFF00"/>
                </a:highlight>
              </a:rPr>
              <a:t>Terra35 takeaway: Be asset lean until you’re making your own profit. </a:t>
            </a:r>
          </a:p>
        </p:txBody>
      </p:sp>
    </p:spTree>
    <p:extLst>
      <p:ext uri="{BB962C8B-B14F-4D97-AF65-F5344CB8AC3E}">
        <p14:creationId xmlns:p14="http://schemas.microsoft.com/office/powerpoint/2010/main" val="32593314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descr="A map of the world&#10;&#10;AI-generated content may be incorrect.">
            <a:extLst>
              <a:ext uri="{FF2B5EF4-FFF2-40B4-BE49-F238E27FC236}">
                <a16:creationId xmlns:a16="http://schemas.microsoft.com/office/drawing/2014/main" id="{89E1FC15-0A88-DF04-BA38-39095D869A28}"/>
              </a:ext>
            </a:extLst>
          </p:cNvPr>
          <p:cNvPicPr>
            <a:picLocks noGrp="1" noChangeAspect="1"/>
          </p:cNvPicPr>
          <p:nvPr>
            <p:ph idx="1"/>
          </p:nvPr>
        </p:nvPicPr>
        <p:blipFill>
          <a:blip r:embed="rId2">
            <a:extLst>
              <a:ext uri="{BEBA8EAE-BF5A-486C-A8C5-ECC9F3942E4B}">
                <a14:imgProps xmlns:a14="http://schemas.microsoft.com/office/drawing/2010/main">
                  <a14:imgLayer r:embed="rId3">
                    <a14:imgEffect>
                      <a14:saturation sat="33000"/>
                    </a14:imgEffect>
                  </a14:imgLayer>
                </a14:imgProps>
              </a:ext>
            </a:extLst>
          </a:blip>
          <a:stretch>
            <a:fillRect/>
          </a:stretch>
        </p:blipFill>
        <p:spPr>
          <a:xfrm>
            <a:off x="696475" y="1619254"/>
            <a:ext cx="10951740" cy="3731367"/>
          </a:xfrm>
          <a:prstGeom prst="rect">
            <a:avLst/>
          </a:prstGeom>
          <a:ln w="190500" cap="sq">
            <a:solidFill>
              <a:schemeClr val="accent1">
                <a:lumMod val="50000"/>
              </a:schemeClr>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cxnSp>
        <p:nvCxnSpPr>
          <p:cNvPr id="6" name="Straight Connector 5">
            <a:extLst>
              <a:ext uri="{FF2B5EF4-FFF2-40B4-BE49-F238E27FC236}">
                <a16:creationId xmlns:a16="http://schemas.microsoft.com/office/drawing/2014/main" id="{A03A705E-F1A4-66C0-2E8F-EA1AD29AEDCA}"/>
              </a:ext>
            </a:extLst>
          </p:cNvPr>
          <p:cNvCxnSpPr/>
          <p:nvPr/>
        </p:nvCxnSpPr>
        <p:spPr>
          <a:xfrm>
            <a:off x="983323" y="3140835"/>
            <a:ext cx="10473338" cy="0"/>
          </a:xfrm>
          <a:prstGeom prst="line">
            <a:avLst/>
          </a:prstGeom>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7" name="Straight Connector 6">
            <a:extLst>
              <a:ext uri="{FF2B5EF4-FFF2-40B4-BE49-F238E27FC236}">
                <a16:creationId xmlns:a16="http://schemas.microsoft.com/office/drawing/2014/main" id="{5A7DCE39-FF2D-9B2D-9140-583C2B495F86}"/>
              </a:ext>
            </a:extLst>
          </p:cNvPr>
          <p:cNvCxnSpPr/>
          <p:nvPr/>
        </p:nvCxnSpPr>
        <p:spPr>
          <a:xfrm>
            <a:off x="916821" y="4439197"/>
            <a:ext cx="10473338" cy="0"/>
          </a:xfrm>
          <a:prstGeom prst="line">
            <a:avLst/>
          </a:prstGeom>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9" name="Title 1">
            <a:extLst>
              <a:ext uri="{FF2B5EF4-FFF2-40B4-BE49-F238E27FC236}">
                <a16:creationId xmlns:a16="http://schemas.microsoft.com/office/drawing/2014/main" id="{F888BEDC-166C-6565-495E-EBCF23E362AC}"/>
              </a:ext>
            </a:extLst>
          </p:cNvPr>
          <p:cNvSpPr>
            <a:spLocks noGrp="1"/>
          </p:cNvSpPr>
          <p:nvPr>
            <p:ph type="title"/>
          </p:nvPr>
        </p:nvSpPr>
        <p:spPr>
          <a:xfrm>
            <a:off x="310399" y="53420"/>
            <a:ext cx="10577887" cy="1159200"/>
          </a:xfrm>
        </p:spPr>
        <p:txBody>
          <a:bodyPr vert="horz" lIns="91440" tIns="45720" rIns="91440" bIns="45720" rtlCol="0" anchor="ctr">
            <a:normAutofit/>
          </a:bodyPr>
          <a:lstStyle/>
          <a:p>
            <a:r>
              <a:rPr lang="en-US" sz="4000" dirty="0">
                <a:solidFill>
                  <a:srgbClr val="253E2C"/>
                </a:solidFill>
              </a:rPr>
              <a:t>The Opportunity – Why Vanilla?</a:t>
            </a:r>
          </a:p>
        </p:txBody>
      </p:sp>
      <p:sp>
        <p:nvSpPr>
          <p:cNvPr id="11" name="TextBox 10">
            <a:extLst>
              <a:ext uri="{FF2B5EF4-FFF2-40B4-BE49-F238E27FC236}">
                <a16:creationId xmlns:a16="http://schemas.microsoft.com/office/drawing/2014/main" id="{757D191B-7400-0E2B-DEE9-7B0E5FEAAF3C}"/>
              </a:ext>
            </a:extLst>
          </p:cNvPr>
          <p:cNvSpPr txBox="1"/>
          <p:nvPr/>
        </p:nvSpPr>
        <p:spPr>
          <a:xfrm>
            <a:off x="1254256" y="4471547"/>
            <a:ext cx="10347285" cy="738664"/>
          </a:xfrm>
          <a:prstGeom prst="rect">
            <a:avLst/>
          </a:prstGeom>
          <a:noFill/>
        </p:spPr>
        <p:txBody>
          <a:bodyPr wrap="square">
            <a:spAutoFit/>
          </a:bodyPr>
          <a:lstStyle/>
          <a:p>
            <a:pPr marL="285750" indent="-285750">
              <a:buFont typeface="Arial" panose="020B0604020202020204" pitchFamily="34" charset="0"/>
              <a:buChar char="•"/>
            </a:pPr>
            <a:r>
              <a:rPr lang="en-US" sz="1400" dirty="0">
                <a:latin typeface="+mj-lt"/>
              </a:rPr>
              <a:t>80% global support of naturally grown vanilla from Madagascar - </a:t>
            </a:r>
            <a:r>
              <a:rPr lang="en-US" sz="1400" i="1" dirty="0">
                <a:latin typeface="+mj-lt"/>
              </a:rPr>
              <a:t>unstable, labor-intensive, climate-vulnerable</a:t>
            </a:r>
          </a:p>
          <a:p>
            <a:pPr marL="285750" indent="-285750">
              <a:buFont typeface="Arial" panose="020B0604020202020204" pitchFamily="34" charset="0"/>
              <a:buChar char="•"/>
            </a:pPr>
            <a:r>
              <a:rPr lang="en-US" sz="1400" dirty="0">
                <a:latin typeface="+mj-lt"/>
              </a:rPr>
              <a:t>Synthetic vanillin dominates the market (95%), but consumers demand </a:t>
            </a:r>
            <a:r>
              <a:rPr lang="en-US" sz="1400" i="1" dirty="0">
                <a:latin typeface="+mj-lt"/>
              </a:rPr>
              <a:t>natural, traceable, ethical</a:t>
            </a:r>
            <a:r>
              <a:rPr lang="en-US" sz="1400" dirty="0">
                <a:latin typeface="+mj-lt"/>
              </a:rPr>
              <a:t> ingredients. </a:t>
            </a:r>
          </a:p>
          <a:p>
            <a:pPr marL="285750" indent="-285750" rtl="0">
              <a:buFont typeface="Arial" panose="020B0604020202020204" pitchFamily="34" charset="0"/>
              <a:buChar char="•"/>
            </a:pPr>
            <a:r>
              <a:rPr lang="en-US" sz="1400" b="0" i="0" u="none" strike="noStrike" dirty="0">
                <a:effectLst/>
                <a:latin typeface="+mj-lt"/>
              </a:rPr>
              <a:t>US #1 importer in the world) with demand for naturally grown </a:t>
            </a:r>
            <a:r>
              <a:rPr lang="en-US" sz="1400" dirty="0">
                <a:latin typeface="+mj-lt"/>
              </a:rPr>
              <a:t>i</a:t>
            </a:r>
            <a:r>
              <a:rPr lang="en-US" sz="1400" b="0" i="0" u="none" strike="noStrike" dirty="0">
                <a:effectLst/>
                <a:latin typeface="+mj-lt"/>
              </a:rPr>
              <a:t>ncreasing significantly &amp; rapidly.</a:t>
            </a:r>
          </a:p>
        </p:txBody>
      </p:sp>
      <p:sp>
        <p:nvSpPr>
          <p:cNvPr id="5" name="TextBox 4">
            <a:extLst>
              <a:ext uri="{FF2B5EF4-FFF2-40B4-BE49-F238E27FC236}">
                <a16:creationId xmlns:a16="http://schemas.microsoft.com/office/drawing/2014/main" id="{D74BC792-828F-16F0-82D0-481B8A97B7A6}"/>
              </a:ext>
            </a:extLst>
          </p:cNvPr>
          <p:cNvSpPr txBox="1"/>
          <p:nvPr/>
        </p:nvSpPr>
        <p:spPr>
          <a:xfrm>
            <a:off x="1201248" y="5721128"/>
            <a:ext cx="10250534" cy="861774"/>
          </a:xfrm>
          <a:prstGeom prst="rect">
            <a:avLst/>
          </a:prstGeom>
          <a:noFill/>
        </p:spPr>
        <p:txBody>
          <a:bodyPr wrap="square">
            <a:spAutoFit/>
          </a:bodyPr>
          <a:lstStyle/>
          <a:p>
            <a:r>
              <a:rPr lang="en-US" b="1" u="sng" dirty="0"/>
              <a:t>Terra35 Proposition </a:t>
            </a:r>
          </a:p>
          <a:p>
            <a:r>
              <a:rPr lang="en-US" sz="1600" dirty="0"/>
              <a:t>Vanilla can be grown in controlled-climate environments-</a:t>
            </a:r>
            <a:r>
              <a:rPr lang="en-US" sz="1600" b="1" i="1" dirty="0"/>
              <a:t> domestically</a:t>
            </a:r>
            <a:r>
              <a:rPr lang="en-US" sz="1600" b="1" dirty="0"/>
              <a:t>, </a:t>
            </a:r>
            <a:r>
              <a:rPr lang="en-US" sz="1600" b="1" i="1" dirty="0"/>
              <a:t>sustainably</a:t>
            </a:r>
            <a:r>
              <a:rPr lang="en-US" sz="1600" b="1" dirty="0"/>
              <a:t>, and </a:t>
            </a:r>
            <a:r>
              <a:rPr lang="en-US" sz="1600" b="1" i="1" dirty="0"/>
              <a:t>profitably</a:t>
            </a:r>
            <a:r>
              <a:rPr lang="en-US" sz="1600" dirty="0"/>
              <a:t>. </a:t>
            </a:r>
          </a:p>
          <a:p>
            <a:r>
              <a:rPr lang="en-US" sz="1600" dirty="0"/>
              <a:t>We can stabilize supply quality and consistency and reduce price volatility. </a:t>
            </a:r>
          </a:p>
        </p:txBody>
      </p:sp>
      <p:sp>
        <p:nvSpPr>
          <p:cNvPr id="10" name="Title 1">
            <a:extLst>
              <a:ext uri="{FF2B5EF4-FFF2-40B4-BE49-F238E27FC236}">
                <a16:creationId xmlns:a16="http://schemas.microsoft.com/office/drawing/2014/main" id="{66619884-C88E-C780-B06E-6C46C54863C8}"/>
              </a:ext>
            </a:extLst>
          </p:cNvPr>
          <p:cNvSpPr txBox="1">
            <a:spLocks/>
          </p:cNvSpPr>
          <p:nvPr/>
        </p:nvSpPr>
        <p:spPr>
          <a:xfrm>
            <a:off x="372686" y="16878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p>
        </p:txBody>
      </p:sp>
    </p:spTree>
    <p:extLst>
      <p:ext uri="{BB962C8B-B14F-4D97-AF65-F5344CB8AC3E}">
        <p14:creationId xmlns:p14="http://schemas.microsoft.com/office/powerpoint/2010/main" val="31837169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8" name="Rectangle 37">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442A2AD-5C19-0184-7C57-F969C03AF4AC}"/>
              </a:ext>
            </a:extLst>
          </p:cNvPr>
          <p:cNvSpPr>
            <a:spLocks noGrp="1"/>
          </p:cNvSpPr>
          <p:nvPr>
            <p:ph type="title"/>
          </p:nvPr>
        </p:nvSpPr>
        <p:spPr>
          <a:xfrm>
            <a:off x="324574" y="66549"/>
            <a:ext cx="7063721" cy="1159200"/>
          </a:xfrm>
          <a:prstGeom prst="ellipse">
            <a:avLst/>
          </a:prstGeom>
        </p:spPr>
        <p:txBody>
          <a:bodyPr vert="horz" lIns="91440" tIns="45720" rIns="91440" bIns="45720" rtlCol="0" anchor="ctr">
            <a:normAutofit/>
          </a:bodyPr>
          <a:lstStyle/>
          <a:p>
            <a:r>
              <a:rPr lang="en-US" sz="4000" kern="1200">
                <a:solidFill>
                  <a:srgbClr val="FFFFFF"/>
                </a:solidFill>
                <a:latin typeface="+mj-lt"/>
                <a:ea typeface="+mj-ea"/>
                <a:cs typeface="+mj-cs"/>
              </a:rPr>
              <a:t>Terra35 Ecosystem</a:t>
            </a:r>
          </a:p>
        </p:txBody>
      </p:sp>
      <p:graphicFrame>
        <p:nvGraphicFramePr>
          <p:cNvPr id="18" name="Table 17">
            <a:extLst>
              <a:ext uri="{FF2B5EF4-FFF2-40B4-BE49-F238E27FC236}">
                <a16:creationId xmlns:a16="http://schemas.microsoft.com/office/drawing/2014/main" id="{43CC63A8-245E-F2F6-F22E-8EE64CC7A9A5}"/>
              </a:ext>
            </a:extLst>
          </p:cNvPr>
          <p:cNvGraphicFramePr>
            <a:graphicFrameLocks noGrp="1"/>
          </p:cNvGraphicFramePr>
          <p:nvPr>
            <p:extLst>
              <p:ext uri="{D42A27DB-BD31-4B8C-83A1-F6EECF244321}">
                <p14:modId xmlns:p14="http://schemas.microsoft.com/office/powerpoint/2010/main" val="2015976153"/>
              </p:ext>
            </p:extLst>
          </p:nvPr>
        </p:nvGraphicFramePr>
        <p:xfrm>
          <a:off x="125934" y="1637023"/>
          <a:ext cx="5887408" cy="5093820"/>
        </p:xfrm>
        <a:graphic>
          <a:graphicData uri="http://schemas.openxmlformats.org/drawingml/2006/table">
            <a:tbl>
              <a:tblPr firstRow="1" firstCol="1" bandRow="1">
                <a:tableStyleId>{6E25E649-3F16-4E02-A733-19D2CDBF48F0}</a:tableStyleId>
              </a:tblPr>
              <a:tblGrid>
                <a:gridCol w="806902">
                  <a:extLst>
                    <a:ext uri="{9D8B030D-6E8A-4147-A177-3AD203B41FA5}">
                      <a16:colId xmlns:a16="http://schemas.microsoft.com/office/drawing/2014/main" val="2927297517"/>
                    </a:ext>
                  </a:extLst>
                </a:gridCol>
                <a:gridCol w="3783996">
                  <a:extLst>
                    <a:ext uri="{9D8B030D-6E8A-4147-A177-3AD203B41FA5}">
                      <a16:colId xmlns:a16="http://schemas.microsoft.com/office/drawing/2014/main" val="2421269417"/>
                    </a:ext>
                  </a:extLst>
                </a:gridCol>
                <a:gridCol w="1296510">
                  <a:extLst>
                    <a:ext uri="{9D8B030D-6E8A-4147-A177-3AD203B41FA5}">
                      <a16:colId xmlns:a16="http://schemas.microsoft.com/office/drawing/2014/main" val="3131896648"/>
                    </a:ext>
                  </a:extLst>
                </a:gridCol>
              </a:tblGrid>
              <a:tr h="156111">
                <a:tc>
                  <a:txBody>
                    <a:bodyPr/>
                    <a:lstStyle/>
                    <a:p>
                      <a:r>
                        <a:rPr lang="en-US" sz="1100"/>
                        <a:t>Role </a:t>
                      </a:r>
                    </a:p>
                  </a:txBody>
                  <a:tcPr marL="38710" marR="38710" marT="19355" marB="19355"/>
                </a:tc>
                <a:tc>
                  <a:txBody>
                    <a:bodyPr/>
                    <a:lstStyle/>
                    <a:p>
                      <a:r>
                        <a:rPr lang="en-US" sz="1100"/>
                        <a:t>Description</a:t>
                      </a:r>
                    </a:p>
                  </a:txBody>
                  <a:tcPr marL="38710" marR="38710" marT="19355" marB="19355"/>
                </a:tc>
                <a:tc>
                  <a:txBody>
                    <a:bodyPr/>
                    <a:lstStyle/>
                    <a:p>
                      <a:r>
                        <a:rPr lang="en-US" sz="1100"/>
                        <a:t>Possible People </a:t>
                      </a:r>
                    </a:p>
                  </a:txBody>
                  <a:tcPr marL="38710" marR="38710" marT="19355" marB="19355"/>
                </a:tc>
                <a:extLst>
                  <a:ext uri="{0D108BD9-81ED-4DB2-BD59-A6C34878D82A}">
                    <a16:rowId xmlns:a16="http://schemas.microsoft.com/office/drawing/2014/main" val="485564163"/>
                  </a:ext>
                </a:extLst>
              </a:tr>
              <a:tr h="529580">
                <a:tc>
                  <a:txBody>
                    <a:bodyPr/>
                    <a:lstStyle/>
                    <a:p>
                      <a:pPr algn="ctr"/>
                      <a:r>
                        <a:rPr lang="en-US" sz="1100" b="1"/>
                        <a:t>Founders/ CEO</a:t>
                      </a:r>
                    </a:p>
                  </a:txBody>
                  <a:tcPr marL="38710" marR="38710" marT="19355" marB="19355" anchor="ctr"/>
                </a:tc>
                <a:tc>
                  <a:txBody>
                    <a:bodyPr/>
                    <a:lstStyle/>
                    <a:p>
                      <a:r>
                        <a:rPr lang="en-US" sz="1100"/>
                        <a:t>Business representation – public face </a:t>
                      </a:r>
                    </a:p>
                    <a:p>
                      <a:r>
                        <a:rPr lang="en-US" sz="1100"/>
                        <a:t>Business strategy </a:t>
                      </a:r>
                    </a:p>
                    <a:p>
                      <a:r>
                        <a:rPr lang="en-US" sz="1100"/>
                        <a:t>Secure investment in business </a:t>
                      </a:r>
                    </a:p>
                    <a:p>
                      <a:r>
                        <a:rPr lang="en-US" sz="1100"/>
                        <a:t>Identify and engage partners to expand/improve business </a:t>
                      </a:r>
                    </a:p>
                    <a:p>
                      <a:endParaRPr lang="en-US" sz="1100"/>
                    </a:p>
                  </a:txBody>
                  <a:tcPr marL="38710" marR="38710" marT="19355" marB="19355"/>
                </a:tc>
                <a:tc>
                  <a:txBody>
                    <a:bodyPr/>
                    <a:lstStyle/>
                    <a:p>
                      <a:pPr algn="l"/>
                      <a:r>
                        <a:rPr lang="en-US" sz="1100"/>
                        <a:t>Meagan + Tanya </a:t>
                      </a:r>
                    </a:p>
                  </a:txBody>
                  <a:tcPr marL="38710" marR="38710" marT="19355" marB="19355" anchor="ctr"/>
                </a:tc>
                <a:extLst>
                  <a:ext uri="{0D108BD9-81ED-4DB2-BD59-A6C34878D82A}">
                    <a16:rowId xmlns:a16="http://schemas.microsoft.com/office/drawing/2014/main" val="1418568858"/>
                  </a:ext>
                </a:extLst>
              </a:tr>
              <a:tr h="529580">
                <a:tc>
                  <a:txBody>
                    <a:bodyPr/>
                    <a:lstStyle/>
                    <a:p>
                      <a:pPr algn="ctr"/>
                      <a:r>
                        <a:rPr lang="en-US" sz="1100" b="1"/>
                        <a:t>Ops </a:t>
                      </a:r>
                    </a:p>
                  </a:txBody>
                  <a:tcPr marL="38710" marR="38710" marT="19355" marB="19355" anchor="ctr"/>
                </a:tc>
                <a:tc>
                  <a:txBody>
                    <a:bodyPr/>
                    <a:lstStyle/>
                    <a:p>
                      <a:r>
                        <a:rPr lang="en-US" sz="1100"/>
                        <a:t>Overseas E2E supply chain operations </a:t>
                      </a:r>
                    </a:p>
                    <a:p>
                      <a:r>
                        <a:rPr lang="en-US" sz="1100"/>
                        <a:t>Defines &amp; measures business metrics</a:t>
                      </a:r>
                    </a:p>
                    <a:p>
                      <a:r>
                        <a:rPr lang="en-US" sz="1100"/>
                        <a:t>Optimizes for yield, operations efficiency &amp; cost </a:t>
                      </a:r>
                    </a:p>
                    <a:p>
                      <a:r>
                        <a:rPr lang="en-US" sz="1100"/>
                        <a:t>Plans for expansion in a repeatable, scalable way </a:t>
                      </a:r>
                    </a:p>
                    <a:p>
                      <a:endParaRPr lang="en-US" sz="1100"/>
                    </a:p>
                  </a:txBody>
                  <a:tcPr marL="38710" marR="38710" marT="19355" marB="19355"/>
                </a:tc>
                <a:tc>
                  <a:txBody>
                    <a:bodyPr/>
                    <a:lstStyle/>
                    <a:p>
                      <a:pPr algn="l"/>
                      <a:endParaRPr lang="en-US" sz="1100"/>
                    </a:p>
                  </a:txBody>
                  <a:tcPr marL="38710" marR="38710" marT="19355" marB="19355" anchor="ctr"/>
                </a:tc>
                <a:extLst>
                  <a:ext uri="{0D108BD9-81ED-4DB2-BD59-A6C34878D82A}">
                    <a16:rowId xmlns:a16="http://schemas.microsoft.com/office/drawing/2014/main" val="945659811"/>
                  </a:ext>
                </a:extLst>
              </a:tr>
              <a:tr h="529580">
                <a:tc>
                  <a:txBody>
                    <a:bodyPr/>
                    <a:lstStyle/>
                    <a:p>
                      <a:pPr algn="ctr"/>
                      <a:r>
                        <a:rPr lang="en-US" sz="1100" b="1"/>
                        <a:t>Sales &amp; Marketing</a:t>
                      </a:r>
                    </a:p>
                  </a:txBody>
                  <a:tcPr marL="38710" marR="38710" marT="19355" marB="19355" anchor="ctr"/>
                </a:tc>
                <a:tc>
                  <a:txBody>
                    <a:bodyPr/>
                    <a:lstStyle/>
                    <a:p>
                      <a:r>
                        <a:rPr lang="en-US" sz="1100"/>
                        <a:t>Engages with buyers – secure sales orders (pre-harvest) </a:t>
                      </a:r>
                    </a:p>
                    <a:p>
                      <a:r>
                        <a:rPr lang="en-US" sz="1100"/>
                        <a:t>Establishes competitive advantage for company </a:t>
                      </a:r>
                    </a:p>
                    <a:p>
                      <a:r>
                        <a:rPr lang="en-US" sz="1100"/>
                        <a:t>Strategizes to steal US market share from synthetic vanilla </a:t>
                      </a:r>
                    </a:p>
                    <a:p>
                      <a:r>
                        <a:rPr lang="en-US" sz="1100"/>
                        <a:t>Builds brand and brand awareness </a:t>
                      </a:r>
                    </a:p>
                    <a:p>
                      <a:endParaRPr lang="en-US" sz="1100"/>
                    </a:p>
                  </a:txBody>
                  <a:tcPr marL="38710" marR="38710" marT="19355" marB="19355"/>
                </a:tc>
                <a:tc>
                  <a:txBody>
                    <a:bodyPr/>
                    <a:lstStyle/>
                    <a:p>
                      <a:pPr algn="l"/>
                      <a:endParaRPr lang="en-US" sz="1100"/>
                    </a:p>
                  </a:txBody>
                  <a:tcPr marL="38710" marR="38710" marT="19355" marB="19355" anchor="ctr"/>
                </a:tc>
                <a:extLst>
                  <a:ext uri="{0D108BD9-81ED-4DB2-BD59-A6C34878D82A}">
                    <a16:rowId xmlns:a16="http://schemas.microsoft.com/office/drawing/2014/main" val="1825049748"/>
                  </a:ext>
                </a:extLst>
              </a:tr>
              <a:tr h="280601">
                <a:tc>
                  <a:txBody>
                    <a:bodyPr/>
                    <a:lstStyle/>
                    <a:p>
                      <a:pPr algn="ctr"/>
                      <a:r>
                        <a:rPr lang="en-US" sz="1100" b="1"/>
                        <a:t>Growing/ Agronomy/ Research</a:t>
                      </a:r>
                    </a:p>
                  </a:txBody>
                  <a:tcPr marL="38710" marR="38710" marT="19355" marB="19355" anchor="ctr"/>
                </a:tc>
                <a:tc>
                  <a:txBody>
                    <a:bodyPr/>
                    <a:lstStyle/>
                    <a:p>
                      <a:pPr algn="l"/>
                      <a:r>
                        <a:rPr lang="en-US" sz="1100" i="1"/>
                        <a:t>Quality-Quantity-Efficiency</a:t>
                      </a:r>
                    </a:p>
                    <a:p>
                      <a:r>
                        <a:rPr lang="en-US" sz="1100"/>
                        <a:t>Expertise in sensitive crops</a:t>
                      </a:r>
                    </a:p>
                    <a:p>
                      <a:r>
                        <a:rPr lang="en-US" sz="1100"/>
                        <a:t>Expertise in irrigation efficiency </a:t>
                      </a:r>
                    </a:p>
                    <a:p>
                      <a:r>
                        <a:rPr lang="en-US" sz="1100"/>
                        <a:t>Use tech to optimize environmental control &amp; improve yield. </a:t>
                      </a:r>
                    </a:p>
                  </a:txBody>
                  <a:tcPr marL="38710" marR="38710" marT="19355" marB="19355"/>
                </a:tc>
                <a:tc>
                  <a:txBody>
                    <a:bodyPr/>
                    <a:lstStyle/>
                    <a:p>
                      <a:pPr marL="0" marR="0" lvl="0" indent="0" algn="l" rtl="0" eaLnBrk="1" fontAlgn="auto" latinLnBrk="0" hangingPunct="1">
                        <a:lnSpc>
                          <a:spcPct val="100000"/>
                        </a:lnSpc>
                        <a:spcBef>
                          <a:spcPts val="0"/>
                        </a:spcBef>
                        <a:spcAft>
                          <a:spcPts val="0"/>
                        </a:spcAft>
                        <a:buClrTx/>
                        <a:buSzTx/>
                        <a:buFontTx/>
                        <a:buNone/>
                      </a:pPr>
                      <a:r>
                        <a:rPr lang="en-US" sz="1100"/>
                        <a:t>In-house Plant Scientist Academic Partners - OSU + WSU Professors &amp; Research grads</a:t>
                      </a:r>
                    </a:p>
                    <a:p>
                      <a:pPr marL="0" marR="0" lvl="0" indent="0" algn="l" rtl="0" eaLnBrk="1" fontAlgn="auto" latinLnBrk="0" hangingPunct="1">
                        <a:lnSpc>
                          <a:spcPct val="100000"/>
                        </a:lnSpc>
                        <a:spcBef>
                          <a:spcPts val="0"/>
                        </a:spcBef>
                        <a:spcAft>
                          <a:spcPts val="0"/>
                        </a:spcAft>
                        <a:buClrTx/>
                        <a:buSzTx/>
                        <a:buFontTx/>
                        <a:buNone/>
                      </a:pPr>
                      <a:endParaRPr lang="en-US" sz="1100"/>
                    </a:p>
                  </a:txBody>
                  <a:tcPr marL="38710" marR="38710" marT="19355" marB="19355" anchor="ctr"/>
                </a:tc>
                <a:extLst>
                  <a:ext uri="{0D108BD9-81ED-4DB2-BD59-A6C34878D82A}">
                    <a16:rowId xmlns:a16="http://schemas.microsoft.com/office/drawing/2014/main" val="4197169944"/>
                  </a:ext>
                </a:extLst>
              </a:tr>
              <a:tr h="654070">
                <a:tc>
                  <a:txBody>
                    <a:bodyPr/>
                    <a:lstStyle/>
                    <a:p>
                      <a:pPr algn="ctr"/>
                      <a:r>
                        <a:rPr lang="en-US" sz="1100" b="1"/>
                        <a:t>Finance</a:t>
                      </a:r>
                    </a:p>
                  </a:txBody>
                  <a:tcPr marL="38710" marR="38710" marT="19355" marB="19355" anchor="ctr"/>
                </a:tc>
                <a:tc>
                  <a:txBody>
                    <a:bodyPr/>
                    <a:lstStyle/>
                    <a:p>
                      <a:r>
                        <a:rPr lang="en-US" sz="1100"/>
                        <a:t>Defines finance strategy</a:t>
                      </a:r>
                    </a:p>
                    <a:p>
                      <a:r>
                        <a:rPr lang="en-US" sz="1100"/>
                        <a:t>Measures, tracks, optimizes &amp; represents company financial health</a:t>
                      </a:r>
                    </a:p>
                    <a:p>
                      <a:r>
                        <a:rPr lang="en-US" sz="1100"/>
                        <a:t>Runs financial rhythm &amp; Financial standard reporting /comms</a:t>
                      </a:r>
                    </a:p>
                    <a:p>
                      <a:r>
                        <a:rPr lang="en-US" sz="1100"/>
                        <a:t>Tracks economic trends and contribute to business strategy </a:t>
                      </a:r>
                    </a:p>
                    <a:p>
                      <a:r>
                        <a:rPr lang="en-US" sz="1100"/>
                        <a:t>Supports securing &amp; maintaining investment</a:t>
                      </a:r>
                    </a:p>
                    <a:p>
                      <a:endParaRPr lang="en-US" sz="1100"/>
                    </a:p>
                  </a:txBody>
                  <a:tcPr marL="38710" marR="38710" marT="19355" marB="19355"/>
                </a:tc>
                <a:tc>
                  <a:txBody>
                    <a:bodyPr/>
                    <a:lstStyle/>
                    <a:p>
                      <a:pPr algn="l"/>
                      <a:r>
                        <a:rPr lang="en-US" sz="1100"/>
                        <a:t>Jenny? </a:t>
                      </a:r>
                    </a:p>
                    <a:p>
                      <a:pPr algn="l"/>
                      <a:r>
                        <a:rPr lang="en-US" sz="1100"/>
                        <a:t>Dragos? </a:t>
                      </a:r>
                    </a:p>
                    <a:p>
                      <a:pPr algn="l"/>
                      <a:r>
                        <a:rPr lang="en-US" sz="1100"/>
                        <a:t>Mike Buckley? </a:t>
                      </a:r>
                    </a:p>
                  </a:txBody>
                  <a:tcPr marL="38710" marR="38710" marT="19355" marB="19355" anchor="ctr"/>
                </a:tc>
                <a:extLst>
                  <a:ext uri="{0D108BD9-81ED-4DB2-BD59-A6C34878D82A}">
                    <a16:rowId xmlns:a16="http://schemas.microsoft.com/office/drawing/2014/main" val="737898515"/>
                  </a:ext>
                </a:extLst>
              </a:tr>
            </a:tbl>
          </a:graphicData>
        </a:graphic>
      </p:graphicFrame>
      <p:graphicFrame>
        <p:nvGraphicFramePr>
          <p:cNvPr id="19" name="Table 18">
            <a:extLst>
              <a:ext uri="{FF2B5EF4-FFF2-40B4-BE49-F238E27FC236}">
                <a16:creationId xmlns:a16="http://schemas.microsoft.com/office/drawing/2014/main" id="{7BDF9CB4-F3D5-916E-FE64-B7F2DDE2A15D}"/>
              </a:ext>
            </a:extLst>
          </p:cNvPr>
          <p:cNvGraphicFramePr>
            <a:graphicFrameLocks noGrp="1"/>
          </p:cNvGraphicFramePr>
          <p:nvPr>
            <p:extLst>
              <p:ext uri="{D42A27DB-BD31-4B8C-83A1-F6EECF244321}">
                <p14:modId xmlns:p14="http://schemas.microsoft.com/office/powerpoint/2010/main" val="1739765659"/>
              </p:ext>
            </p:extLst>
          </p:nvPr>
        </p:nvGraphicFramePr>
        <p:xfrm>
          <a:off x="6178658" y="1591866"/>
          <a:ext cx="5887408" cy="5180077"/>
        </p:xfrm>
        <a:graphic>
          <a:graphicData uri="http://schemas.openxmlformats.org/drawingml/2006/table">
            <a:tbl>
              <a:tblPr firstRow="1" firstCol="1" bandRow="1">
                <a:tableStyleId>{6E25E649-3F16-4E02-A733-19D2CDBF48F0}</a:tableStyleId>
              </a:tblPr>
              <a:tblGrid>
                <a:gridCol w="981515">
                  <a:extLst>
                    <a:ext uri="{9D8B030D-6E8A-4147-A177-3AD203B41FA5}">
                      <a16:colId xmlns:a16="http://schemas.microsoft.com/office/drawing/2014/main" val="2927297517"/>
                    </a:ext>
                  </a:extLst>
                </a:gridCol>
                <a:gridCol w="3006715">
                  <a:extLst>
                    <a:ext uri="{9D8B030D-6E8A-4147-A177-3AD203B41FA5}">
                      <a16:colId xmlns:a16="http://schemas.microsoft.com/office/drawing/2014/main" val="2421269417"/>
                    </a:ext>
                  </a:extLst>
                </a:gridCol>
                <a:gridCol w="1899178">
                  <a:extLst>
                    <a:ext uri="{9D8B030D-6E8A-4147-A177-3AD203B41FA5}">
                      <a16:colId xmlns:a16="http://schemas.microsoft.com/office/drawing/2014/main" val="3131896648"/>
                    </a:ext>
                  </a:extLst>
                </a:gridCol>
              </a:tblGrid>
              <a:tr h="182214">
                <a:tc>
                  <a:txBody>
                    <a:bodyPr/>
                    <a:lstStyle/>
                    <a:p>
                      <a:r>
                        <a:rPr lang="en-US" sz="1100"/>
                        <a:t>Role </a:t>
                      </a:r>
                    </a:p>
                  </a:txBody>
                  <a:tcPr marL="38710" marR="38710" marT="19355" marB="19355"/>
                </a:tc>
                <a:tc>
                  <a:txBody>
                    <a:bodyPr/>
                    <a:lstStyle/>
                    <a:p>
                      <a:r>
                        <a:rPr lang="en-US" sz="1100"/>
                        <a:t>Description</a:t>
                      </a:r>
                    </a:p>
                  </a:txBody>
                  <a:tcPr marL="38710" marR="38710" marT="19355" marB="19355"/>
                </a:tc>
                <a:tc>
                  <a:txBody>
                    <a:bodyPr/>
                    <a:lstStyle/>
                    <a:p>
                      <a:r>
                        <a:rPr lang="en-US" sz="1100"/>
                        <a:t>Possible People</a:t>
                      </a:r>
                    </a:p>
                  </a:txBody>
                  <a:tcPr marL="38710" marR="38710" marT="19355" marB="19355"/>
                </a:tc>
                <a:extLst>
                  <a:ext uri="{0D108BD9-81ED-4DB2-BD59-A6C34878D82A}">
                    <a16:rowId xmlns:a16="http://schemas.microsoft.com/office/drawing/2014/main" val="485564163"/>
                  </a:ext>
                </a:extLst>
              </a:tr>
              <a:tr h="332596">
                <a:tc>
                  <a:txBody>
                    <a:bodyPr/>
                    <a:lstStyle/>
                    <a:p>
                      <a:pPr algn="ctr"/>
                      <a:r>
                        <a:rPr lang="en-US" sz="1100" b="1"/>
                        <a:t>Partnership/ Outreach</a:t>
                      </a:r>
                    </a:p>
                  </a:txBody>
                  <a:tcPr marL="38710" marR="38710" marT="19355" marB="19355" anchor="ctr"/>
                </a:tc>
                <a:tc>
                  <a:txBody>
                    <a:bodyPr/>
                    <a:lstStyle/>
                    <a:p>
                      <a:r>
                        <a:rPr lang="en-US" sz="1100"/>
                        <a:t>Evangelism </a:t>
                      </a:r>
                    </a:p>
                    <a:p>
                      <a:r>
                        <a:rPr lang="en-US" sz="1100"/>
                        <a:t>Develop &amp; foster relationships with partners </a:t>
                      </a:r>
                    </a:p>
                    <a:p>
                      <a:r>
                        <a:rPr lang="en-US" sz="1100"/>
                        <a:t>Identify new partnerships aligned to business strategy</a:t>
                      </a:r>
                    </a:p>
                    <a:p>
                      <a:endParaRPr lang="en-US" sz="1100"/>
                    </a:p>
                  </a:txBody>
                  <a:tcPr marL="38710" marR="38710" marT="19355" marB="19355"/>
                </a:tc>
                <a:tc>
                  <a:txBody>
                    <a:bodyPr/>
                    <a:lstStyle/>
                    <a:p>
                      <a:r>
                        <a:rPr lang="en-US" sz="1100"/>
                        <a:t>Jenny?</a:t>
                      </a:r>
                    </a:p>
                  </a:txBody>
                  <a:tcPr marL="38710" marR="38710" marT="19355" marB="19355" anchor="ctr"/>
                </a:tc>
                <a:extLst>
                  <a:ext uri="{0D108BD9-81ED-4DB2-BD59-A6C34878D82A}">
                    <a16:rowId xmlns:a16="http://schemas.microsoft.com/office/drawing/2014/main" val="2187796426"/>
                  </a:ext>
                </a:extLst>
              </a:tr>
              <a:tr h="332596">
                <a:tc>
                  <a:txBody>
                    <a:bodyPr/>
                    <a:lstStyle/>
                    <a:p>
                      <a:pPr algn="ctr"/>
                      <a:r>
                        <a:rPr lang="en-US" sz="1100" b="1"/>
                        <a:t>Evangelism/ Training</a:t>
                      </a:r>
                    </a:p>
                  </a:txBody>
                  <a:tcPr marL="38710" marR="38710" marT="19355" marB="19355" anchor="ctr"/>
                </a:tc>
                <a:tc>
                  <a:txBody>
                    <a:bodyPr/>
                    <a:lstStyle/>
                    <a:p>
                      <a:r>
                        <a:rPr lang="en-US" sz="1100"/>
                        <a:t>Ops Standards definition/ documentation / training </a:t>
                      </a:r>
                    </a:p>
                    <a:p>
                      <a:r>
                        <a:rPr lang="en-US" sz="1100"/>
                        <a:t>Train staff</a:t>
                      </a:r>
                    </a:p>
                    <a:p>
                      <a:endParaRPr lang="en-US" sz="1100"/>
                    </a:p>
                  </a:txBody>
                  <a:tcPr marL="38710" marR="38710" marT="19355" marB="19355"/>
                </a:tc>
                <a:tc>
                  <a:txBody>
                    <a:bodyPr/>
                    <a:lstStyle/>
                    <a:p>
                      <a:r>
                        <a:rPr lang="en-US" sz="1100"/>
                        <a:t>Jenny? </a:t>
                      </a:r>
                    </a:p>
                  </a:txBody>
                  <a:tcPr marL="38710" marR="38710" marT="19355" marB="19355" anchor="ctr"/>
                </a:tc>
                <a:extLst>
                  <a:ext uri="{0D108BD9-81ED-4DB2-BD59-A6C34878D82A}">
                    <a16:rowId xmlns:a16="http://schemas.microsoft.com/office/drawing/2014/main" val="1496768719"/>
                  </a:ext>
                </a:extLst>
              </a:tr>
              <a:tr h="633360">
                <a:tc>
                  <a:txBody>
                    <a:bodyPr/>
                    <a:lstStyle/>
                    <a:p>
                      <a:pPr algn="ctr"/>
                      <a:r>
                        <a:rPr lang="en-US" sz="1100" b="1"/>
                        <a:t>Comms/PR</a:t>
                      </a:r>
                    </a:p>
                  </a:txBody>
                  <a:tcPr marL="38710" marR="38710" marT="19355" marB="19355" anchor="ctr"/>
                </a:tc>
                <a:tc>
                  <a:txBody>
                    <a:bodyPr/>
                    <a:lstStyle/>
                    <a:p>
                      <a:r>
                        <a:rPr lang="en-US" sz="1100"/>
                        <a:t>Build and maintain digital presence </a:t>
                      </a:r>
                    </a:p>
                    <a:p>
                      <a:r>
                        <a:rPr lang="en-US" sz="1100"/>
                        <a:t>Build communications strategy for consistency in brand and high brand awareness </a:t>
                      </a:r>
                    </a:p>
                  </a:txBody>
                  <a:tcPr marL="38710" marR="38710" marT="19355" marB="19355"/>
                </a:tc>
                <a:tc>
                  <a:txBody>
                    <a:bodyPr/>
                    <a:lstStyle/>
                    <a:p>
                      <a:r>
                        <a:rPr lang="en-US" sz="1100"/>
                        <a:t>Christine (Meagan friend)</a:t>
                      </a:r>
                    </a:p>
                    <a:p>
                      <a:r>
                        <a:rPr lang="en-US" sz="1100"/>
                        <a:t>Kaley? </a:t>
                      </a:r>
                    </a:p>
                  </a:txBody>
                  <a:tcPr marL="38710" marR="38710" marT="19355" marB="19355" anchor="ctr"/>
                </a:tc>
                <a:extLst>
                  <a:ext uri="{0D108BD9-81ED-4DB2-BD59-A6C34878D82A}">
                    <a16:rowId xmlns:a16="http://schemas.microsoft.com/office/drawing/2014/main" val="3991201427"/>
                  </a:ext>
                </a:extLst>
              </a:tr>
              <a:tr h="633360">
                <a:tc>
                  <a:txBody>
                    <a:bodyPr/>
                    <a:lstStyle/>
                    <a:p>
                      <a:pPr algn="ctr"/>
                      <a:r>
                        <a:rPr lang="en-US" sz="1100" b="1"/>
                        <a:t>Legal Lead /Contracts</a:t>
                      </a:r>
                    </a:p>
                  </a:txBody>
                  <a:tcPr marL="38710" marR="38710" marT="19355" marB="19355" anchor="ctr"/>
                </a:tc>
                <a:tc>
                  <a:txBody>
                    <a:bodyPr/>
                    <a:lstStyle/>
                    <a:p>
                      <a:r>
                        <a:rPr lang="en-US" sz="1100"/>
                        <a:t>Deal structuring </a:t>
                      </a:r>
                    </a:p>
                    <a:p>
                      <a:r>
                        <a:rPr lang="en-US" sz="1100"/>
                        <a:t>Legal Support &amp; Regulatory Mgmnt.</a:t>
                      </a:r>
                    </a:p>
                    <a:p>
                      <a:r>
                        <a:rPr lang="en-US" sz="1100"/>
                        <a:t>Contract management </a:t>
                      </a:r>
                    </a:p>
                  </a:txBody>
                  <a:tcPr marL="38710" marR="38710" marT="19355" marB="19355"/>
                </a:tc>
                <a:tc>
                  <a:txBody>
                    <a:bodyPr/>
                    <a:lstStyle/>
                    <a:p>
                      <a:r>
                        <a:rPr lang="en-US" sz="1100"/>
                        <a:t>Chris (Meagan neighbor)</a:t>
                      </a:r>
                    </a:p>
                  </a:txBody>
                  <a:tcPr marL="38710" marR="38710" marT="19355" marB="19355" anchor="ctr"/>
                </a:tc>
                <a:extLst>
                  <a:ext uri="{0D108BD9-81ED-4DB2-BD59-A6C34878D82A}">
                    <a16:rowId xmlns:a16="http://schemas.microsoft.com/office/drawing/2014/main" val="2096457780"/>
                  </a:ext>
                </a:extLst>
              </a:tr>
              <a:tr h="1084507">
                <a:tc>
                  <a:txBody>
                    <a:bodyPr/>
                    <a:lstStyle/>
                    <a:p>
                      <a:pPr algn="ctr"/>
                      <a:r>
                        <a:rPr lang="en-US" sz="1100" b="1"/>
                        <a:t>Board </a:t>
                      </a:r>
                    </a:p>
                  </a:txBody>
                  <a:tcPr marL="38710" marR="38710" marT="19355" marB="19355" anchor="ctr"/>
                </a:tc>
                <a:tc>
                  <a:txBody>
                    <a:bodyPr/>
                    <a:lstStyle/>
                    <a:p>
                      <a:r>
                        <a:rPr lang="en-US" sz="1100"/>
                        <a:t>Contribute to business strategy </a:t>
                      </a:r>
                    </a:p>
                    <a:p>
                      <a:r>
                        <a:rPr lang="en-US" sz="1100"/>
                        <a:t>Ensure compliance with regulation</a:t>
                      </a:r>
                    </a:p>
                    <a:p>
                      <a:r>
                        <a:rPr lang="en-US" sz="1100"/>
                        <a:t>Identify risks &amp; support mitigation</a:t>
                      </a:r>
                    </a:p>
                    <a:p>
                      <a:r>
                        <a:rPr lang="en-US" sz="1100"/>
                        <a:t>Approve major expenditure </a:t>
                      </a:r>
                    </a:p>
                    <a:p>
                      <a:r>
                        <a:rPr lang="en-US" sz="1100"/>
                        <a:t>Provide mentorship </a:t>
                      </a:r>
                    </a:p>
                    <a:p>
                      <a:r>
                        <a:rPr lang="en-US" sz="1100"/>
                        <a:t>Assist with fundraising and exit strategy definition and implementation (e.g. IPO)</a:t>
                      </a:r>
                    </a:p>
                    <a:p>
                      <a:endParaRPr lang="en-US" sz="1100"/>
                    </a:p>
                  </a:txBody>
                  <a:tcPr marL="38710" marR="38710" marT="19355" marB="19355"/>
                </a:tc>
                <a:tc>
                  <a:txBody>
                    <a:bodyPr/>
                    <a:lstStyle/>
                    <a:p>
                      <a:r>
                        <a:rPr lang="en-US" sz="1100"/>
                        <a:t>From investors &amp; universities </a:t>
                      </a:r>
                    </a:p>
                  </a:txBody>
                  <a:tcPr marL="38710" marR="38710" marT="19355" marB="19355" anchor="ctr"/>
                </a:tc>
                <a:extLst>
                  <a:ext uri="{0D108BD9-81ED-4DB2-BD59-A6C34878D82A}">
                    <a16:rowId xmlns:a16="http://schemas.microsoft.com/office/drawing/2014/main" val="1177041727"/>
                  </a:ext>
                </a:extLst>
              </a:tr>
              <a:tr h="740997">
                <a:tc>
                  <a:txBody>
                    <a:bodyPr/>
                    <a:lstStyle/>
                    <a:p>
                      <a:pPr algn="ctr"/>
                      <a:r>
                        <a:rPr lang="en-US" sz="1100" b="1"/>
                        <a:t>Investors</a:t>
                      </a:r>
                    </a:p>
                  </a:txBody>
                  <a:tcPr marL="38710" marR="38710" marT="19355" marB="19355" anchor="ctr"/>
                </a:tc>
                <a:tc>
                  <a:txBody>
                    <a:bodyPr/>
                    <a:lstStyle/>
                    <a:p>
                      <a:r>
                        <a:rPr lang="en-US" sz="1100"/>
                        <a:t>Provide funding to set up infrastructure and run operations </a:t>
                      </a:r>
                    </a:p>
                    <a:p>
                      <a:r>
                        <a:rPr lang="en-US" sz="1100"/>
                        <a:t>Advisor on board</a:t>
                      </a:r>
                    </a:p>
                  </a:txBody>
                  <a:tcPr marL="38710" marR="38710" marT="19355" marB="19355"/>
                </a:tc>
                <a:tc>
                  <a:txBody>
                    <a:bodyPr/>
                    <a:lstStyle/>
                    <a:p>
                      <a:r>
                        <a:rPr lang="en-US" sz="1100"/>
                        <a:t>State Grants + Incentives </a:t>
                      </a:r>
                    </a:p>
                    <a:p>
                      <a:r>
                        <a:rPr lang="en-US" sz="1100"/>
                        <a:t>Private Venture Capitalists </a:t>
                      </a:r>
                    </a:p>
                    <a:p>
                      <a:r>
                        <a:rPr lang="en-US" sz="1100"/>
                        <a:t>HVAC company owners</a:t>
                      </a:r>
                    </a:p>
                    <a:p>
                      <a:r>
                        <a:rPr lang="en-US" sz="1100"/>
                        <a:t>Tribal Council</a:t>
                      </a:r>
                    </a:p>
                  </a:txBody>
                  <a:tcPr marL="38710" marR="38710" marT="19355" marB="19355" anchor="ctr"/>
                </a:tc>
                <a:extLst>
                  <a:ext uri="{0D108BD9-81ED-4DB2-BD59-A6C34878D82A}">
                    <a16:rowId xmlns:a16="http://schemas.microsoft.com/office/drawing/2014/main" val="2399583332"/>
                  </a:ext>
                </a:extLst>
              </a:tr>
            </a:tbl>
          </a:graphicData>
        </a:graphic>
      </p:graphicFrame>
    </p:spTree>
    <p:extLst>
      <p:ext uri="{BB962C8B-B14F-4D97-AF65-F5344CB8AC3E}">
        <p14:creationId xmlns:p14="http://schemas.microsoft.com/office/powerpoint/2010/main" val="25523260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69846AD-02F2-9C8F-BBA3-1B3F0196C373}"/>
              </a:ext>
            </a:extLst>
          </p:cNvPr>
          <p:cNvSpPr/>
          <p:nvPr/>
        </p:nvSpPr>
        <p:spPr>
          <a:xfrm>
            <a:off x="0" y="0"/>
            <a:ext cx="12192000" cy="1113183"/>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58AE481-EA3E-EB19-C4E5-CDCD607464D5}"/>
              </a:ext>
            </a:extLst>
          </p:cNvPr>
          <p:cNvSpPr>
            <a:spLocks noGrp="1"/>
          </p:cNvSpPr>
          <p:nvPr>
            <p:ph type="title"/>
          </p:nvPr>
        </p:nvSpPr>
        <p:spPr>
          <a:xfrm>
            <a:off x="504245" y="-112601"/>
            <a:ext cx="10515600" cy="1325563"/>
          </a:xfrm>
        </p:spPr>
        <p:txBody>
          <a:bodyPr/>
          <a:lstStyle/>
          <a:p>
            <a:r>
              <a:rPr lang="en-US">
                <a:solidFill>
                  <a:schemeClr val="bg1"/>
                </a:solidFill>
              </a:rPr>
              <a:t>US Vanilla Market Big Buyers</a:t>
            </a:r>
          </a:p>
        </p:txBody>
      </p:sp>
      <p:graphicFrame>
        <p:nvGraphicFramePr>
          <p:cNvPr id="4" name="Table 3">
            <a:extLst>
              <a:ext uri="{FF2B5EF4-FFF2-40B4-BE49-F238E27FC236}">
                <a16:creationId xmlns:a16="http://schemas.microsoft.com/office/drawing/2014/main" id="{2F4241BC-9FD3-4D8D-686D-B3089EF94394}"/>
              </a:ext>
            </a:extLst>
          </p:cNvPr>
          <p:cNvGraphicFramePr>
            <a:graphicFrameLocks noGrp="1"/>
          </p:cNvGraphicFramePr>
          <p:nvPr>
            <p:extLst>
              <p:ext uri="{D42A27DB-BD31-4B8C-83A1-F6EECF244321}">
                <p14:modId xmlns:p14="http://schemas.microsoft.com/office/powerpoint/2010/main" val="16432065"/>
              </p:ext>
            </p:extLst>
          </p:nvPr>
        </p:nvGraphicFramePr>
        <p:xfrm>
          <a:off x="992990" y="1536930"/>
          <a:ext cx="9879628" cy="2303780"/>
        </p:xfrm>
        <a:graphic>
          <a:graphicData uri="http://schemas.openxmlformats.org/drawingml/2006/table">
            <a:tbl>
              <a:tblPr firstRow="1" bandRow="1">
                <a:tableStyleId>{69012ECD-51FC-41F1-AA8D-1B2483CD663E}</a:tableStyleId>
              </a:tblPr>
              <a:tblGrid>
                <a:gridCol w="1440109">
                  <a:extLst>
                    <a:ext uri="{9D8B030D-6E8A-4147-A177-3AD203B41FA5}">
                      <a16:colId xmlns:a16="http://schemas.microsoft.com/office/drawing/2014/main" val="1018663790"/>
                    </a:ext>
                  </a:extLst>
                </a:gridCol>
                <a:gridCol w="2747446">
                  <a:extLst>
                    <a:ext uri="{9D8B030D-6E8A-4147-A177-3AD203B41FA5}">
                      <a16:colId xmlns:a16="http://schemas.microsoft.com/office/drawing/2014/main" val="2832146319"/>
                    </a:ext>
                  </a:extLst>
                </a:gridCol>
                <a:gridCol w="2929786">
                  <a:extLst>
                    <a:ext uri="{9D8B030D-6E8A-4147-A177-3AD203B41FA5}">
                      <a16:colId xmlns:a16="http://schemas.microsoft.com/office/drawing/2014/main" val="918052898"/>
                    </a:ext>
                  </a:extLst>
                </a:gridCol>
                <a:gridCol w="2762287">
                  <a:extLst>
                    <a:ext uri="{9D8B030D-6E8A-4147-A177-3AD203B41FA5}">
                      <a16:colId xmlns:a16="http://schemas.microsoft.com/office/drawing/2014/main" val="136975308"/>
                    </a:ext>
                  </a:extLst>
                </a:gridCol>
              </a:tblGrid>
              <a:tr h="370840">
                <a:tc>
                  <a:txBody>
                    <a:bodyPr/>
                    <a:lstStyle/>
                    <a:p>
                      <a:r>
                        <a:rPr lang="en-US" sz="1100"/>
                        <a:t>Industry </a:t>
                      </a:r>
                    </a:p>
                  </a:txBody>
                  <a:tcPr/>
                </a:tc>
                <a:tc>
                  <a:txBody>
                    <a:bodyPr/>
                    <a:lstStyle/>
                    <a:p>
                      <a:r>
                        <a:rPr lang="en-US" sz="1100"/>
                        <a:t>Company </a:t>
                      </a:r>
                    </a:p>
                  </a:txBody>
                  <a:tcPr/>
                </a:tc>
                <a:tc>
                  <a:txBody>
                    <a:bodyPr/>
                    <a:lstStyle/>
                    <a:p>
                      <a:r>
                        <a:rPr lang="en-US" sz="1100"/>
                        <a:t>Location </a:t>
                      </a:r>
                    </a:p>
                  </a:txBody>
                  <a:tcPr/>
                </a:tc>
                <a:tc>
                  <a:txBody>
                    <a:bodyPr/>
                    <a:lstStyle/>
                    <a:p>
                      <a:r>
                        <a:rPr lang="en-US" sz="1100"/>
                        <a:t>Notes</a:t>
                      </a:r>
                    </a:p>
                  </a:txBody>
                  <a:tcPr/>
                </a:tc>
                <a:extLst>
                  <a:ext uri="{0D108BD9-81ED-4DB2-BD59-A6C34878D82A}">
                    <a16:rowId xmlns:a16="http://schemas.microsoft.com/office/drawing/2014/main" val="927574174"/>
                  </a:ext>
                </a:extLst>
              </a:tr>
              <a:tr h="370840">
                <a:tc>
                  <a:txBody>
                    <a:bodyPr/>
                    <a:lstStyle/>
                    <a:p>
                      <a:r>
                        <a:rPr lang="en-US" sz="1100"/>
                        <a:t>Food &amp; Beverage</a:t>
                      </a:r>
                    </a:p>
                  </a:txBody>
                  <a:tcPr/>
                </a:tc>
                <a:tc>
                  <a:txBody>
                    <a:bodyPr/>
                    <a:lstStyle/>
                    <a:p>
                      <a:pPr marL="228600" indent="-228600">
                        <a:buFont typeface="+mj-lt"/>
                        <a:buAutoNum type="arabicPeriod"/>
                      </a:pPr>
                      <a:r>
                        <a:rPr lang="en-US" sz="1050"/>
                        <a:t>McCormick &amp; Company</a:t>
                      </a:r>
                    </a:p>
                    <a:p>
                      <a:pPr marL="228600" indent="-228600">
                        <a:buFont typeface="+mj-lt"/>
                        <a:buAutoNum type="arabicPeriod"/>
                      </a:pPr>
                      <a:r>
                        <a:rPr lang="en-US" sz="1050"/>
                        <a:t>Symrise Inc</a:t>
                      </a:r>
                    </a:p>
                    <a:p>
                      <a:pPr marL="228600" indent="-228600">
                        <a:buFont typeface="+mj-lt"/>
                        <a:buAutoNum type="arabicPeriod"/>
                      </a:pPr>
                      <a:r>
                        <a:rPr lang="en-US" sz="1050"/>
                        <a:t>Nielsen Massey Vanillas </a:t>
                      </a:r>
                    </a:p>
                    <a:p>
                      <a:pPr marL="228600" indent="-228600">
                        <a:buFont typeface="+mj-lt"/>
                        <a:buAutoNum type="arabicPeriod"/>
                      </a:pPr>
                      <a:r>
                        <a:rPr lang="en-US" sz="1050"/>
                        <a:t>Givaudan SA</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050"/>
                        <a:t>International Flavors &amp; Fragrances (IFF) </a:t>
                      </a:r>
                    </a:p>
                  </a:txBody>
                  <a:tcPr/>
                </a:tc>
                <a:tc>
                  <a:txBody>
                    <a:bodyPr/>
                    <a:lstStyle/>
                    <a:p>
                      <a:pPr marL="228600" indent="-228600">
                        <a:buFont typeface="+mj-lt"/>
                        <a:buAutoNum type="arabicPeriod"/>
                      </a:pPr>
                      <a:r>
                        <a:rPr lang="en-US" sz="1050"/>
                        <a:t>Hunt Valley MD 21031</a:t>
                      </a:r>
                    </a:p>
                    <a:p>
                      <a:pPr marL="228600" indent="-228600">
                        <a:buFont typeface="+mj-lt"/>
                        <a:buAutoNum type="arabicPeriod"/>
                      </a:pPr>
                      <a:r>
                        <a:rPr lang="en-US" sz="1050" err="1"/>
                        <a:t>Teterbo</a:t>
                      </a:r>
                      <a:r>
                        <a:rPr lang="en-US" sz="1050"/>
                        <a:t> NJ 07608</a:t>
                      </a:r>
                    </a:p>
                    <a:p>
                      <a:pPr marL="228600" indent="-228600">
                        <a:buFont typeface="+mj-lt"/>
                        <a:buAutoNum type="arabicPeriod"/>
                      </a:pPr>
                      <a:r>
                        <a:rPr lang="en-US" sz="1050"/>
                        <a:t>Waukegan, IL 60085</a:t>
                      </a:r>
                    </a:p>
                    <a:p>
                      <a:pPr marL="228600" indent="-228600">
                        <a:buFont typeface="+mj-lt"/>
                        <a:buAutoNum type="arabicPeriod"/>
                      </a:pPr>
                      <a:r>
                        <a:rPr lang="en-US" sz="1050"/>
                        <a:t>Cincinnati OH 45216</a:t>
                      </a:r>
                    </a:p>
                    <a:p>
                      <a:pPr marL="228600" indent="-228600">
                        <a:buFont typeface="+mj-lt"/>
                        <a:buAutoNum type="arabicPeriod"/>
                      </a:pPr>
                      <a:r>
                        <a:rPr lang="en-US" sz="1050"/>
                        <a:t>New Century KS 66031</a:t>
                      </a:r>
                    </a:p>
                  </a:txBody>
                  <a:tcPr/>
                </a:tc>
                <a:tc>
                  <a:txBody>
                    <a:bodyPr/>
                    <a:lstStyle/>
                    <a:p>
                      <a:pPr marL="0" indent="0">
                        <a:buFont typeface="+mj-lt"/>
                        <a:buNone/>
                      </a:pPr>
                      <a:r>
                        <a:rPr lang="en-US" sz="1000"/>
                        <a:t>1. 2. &amp; 3. Sustainability conscious vanilla programs + direct sourcing Madagascar </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lang="en-US" sz="1000"/>
                    </a:p>
                    <a:p>
                      <a:pPr marL="228600" indent="-228600">
                        <a:buFont typeface="+mj-lt"/>
                        <a:buAutoNum type="arabicPeriod"/>
                      </a:pPr>
                      <a:endParaRPr lang="en-US" sz="700"/>
                    </a:p>
                  </a:txBody>
                  <a:tcPr/>
                </a:tc>
                <a:extLst>
                  <a:ext uri="{0D108BD9-81ED-4DB2-BD59-A6C34878D82A}">
                    <a16:rowId xmlns:a16="http://schemas.microsoft.com/office/drawing/2014/main" val="780342968"/>
                  </a:ext>
                </a:extLst>
              </a:tr>
              <a:tr h="177143">
                <a:tc>
                  <a:txBody>
                    <a:bodyPr/>
                    <a:lstStyle/>
                    <a:p>
                      <a:r>
                        <a:rPr lang="en-US" sz="1100"/>
                        <a:t>Baked Goods</a:t>
                      </a:r>
                    </a:p>
                  </a:txBody>
                  <a:tcPr/>
                </a:tc>
                <a:tc>
                  <a:txBody>
                    <a:bodyPr/>
                    <a:lstStyle/>
                    <a:p>
                      <a:pPr marL="228600" indent="-228600">
                        <a:buFont typeface="+mj-lt"/>
                        <a:buAutoNum type="arabicPeriod"/>
                      </a:pPr>
                      <a:r>
                        <a:rPr lang="en-US" sz="1050"/>
                        <a:t>Tripper Inc</a:t>
                      </a:r>
                    </a:p>
                  </a:txBody>
                  <a:tcPr/>
                </a:tc>
                <a:tc>
                  <a:txBody>
                    <a:bodyPr/>
                    <a:lstStyle/>
                    <a:p>
                      <a:pPr marL="228600" indent="-228600">
                        <a:buFont typeface="+mj-lt"/>
                        <a:buAutoNum type="arabicPeriod"/>
                      </a:pPr>
                      <a:r>
                        <a:rPr lang="en-US" sz="1050"/>
                        <a:t>Boulder, Colorado (distribution + US ops) </a:t>
                      </a:r>
                    </a:p>
                  </a:txBody>
                  <a:tcPr/>
                </a:tc>
                <a:tc>
                  <a:txBody>
                    <a:bodyPr/>
                    <a:lstStyle/>
                    <a:p>
                      <a:pPr marL="228600" indent="-228600">
                        <a:buFont typeface="+mj-lt"/>
                        <a:buAutoNum type="arabicPeriod"/>
                      </a:pPr>
                      <a:endParaRPr lang="en-US" sz="1050"/>
                    </a:p>
                  </a:txBody>
                  <a:tcPr/>
                </a:tc>
                <a:extLst>
                  <a:ext uri="{0D108BD9-81ED-4DB2-BD59-A6C34878D82A}">
                    <a16:rowId xmlns:a16="http://schemas.microsoft.com/office/drawing/2014/main" val="2900079382"/>
                  </a:ext>
                </a:extLst>
              </a:tr>
              <a:tr h="370840">
                <a:tc>
                  <a:txBody>
                    <a:bodyPr/>
                    <a:lstStyle/>
                    <a:p>
                      <a:r>
                        <a:rPr lang="en-US" sz="1100"/>
                        <a:t>Personal Care</a:t>
                      </a:r>
                    </a:p>
                  </a:txBody>
                  <a:tcPr/>
                </a:tc>
                <a:tc>
                  <a:txBody>
                    <a:bodyPr/>
                    <a:lstStyle/>
                    <a:p>
                      <a:pPr marL="228600" indent="-228600">
                        <a:buFont typeface="+mj-lt"/>
                        <a:buAutoNum type="arabicPeriod"/>
                      </a:pPr>
                      <a:r>
                        <a:rPr lang="en-US" sz="1050"/>
                        <a:t>Symrise Inc</a:t>
                      </a:r>
                    </a:p>
                    <a:p>
                      <a:pPr marL="228600" indent="-228600">
                        <a:buFont typeface="+mj-lt"/>
                        <a:buAutoNum type="arabicPeriod"/>
                      </a:pPr>
                      <a:r>
                        <a:rPr lang="en-US" sz="1050"/>
                        <a:t>International Flavors &amp; Fragrances (IFF) </a:t>
                      </a:r>
                    </a:p>
                  </a:txBody>
                  <a:tcPr/>
                </a:tc>
                <a:tc>
                  <a:txBody>
                    <a:bodyPr/>
                    <a:lstStyle/>
                    <a:p>
                      <a:pPr marL="228600" indent="-228600">
                        <a:buFont typeface="+mj-lt"/>
                        <a:buAutoNum type="arabicPeriod"/>
                      </a:pPr>
                      <a:r>
                        <a:rPr lang="en-US" sz="1050" err="1"/>
                        <a:t>Teterbo</a:t>
                      </a:r>
                      <a:r>
                        <a:rPr lang="en-US" sz="1050"/>
                        <a:t> NJ 07608</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050"/>
                        <a:t>New Century KS 66031</a:t>
                      </a:r>
                    </a:p>
                  </a:txBody>
                  <a:tcPr/>
                </a:tc>
                <a:tc>
                  <a:txBody>
                    <a:bodyPr/>
                    <a:lstStyle/>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lang="en-US" sz="1050"/>
                    </a:p>
                  </a:txBody>
                  <a:tcPr/>
                </a:tc>
                <a:extLst>
                  <a:ext uri="{0D108BD9-81ED-4DB2-BD59-A6C34878D82A}">
                    <a16:rowId xmlns:a16="http://schemas.microsoft.com/office/drawing/2014/main" val="759978166"/>
                  </a:ext>
                </a:extLst>
              </a:tr>
              <a:tr h="370840">
                <a:tc>
                  <a:txBody>
                    <a:bodyPr/>
                    <a:lstStyle/>
                    <a:p>
                      <a:r>
                        <a:rPr lang="en-US" sz="1100"/>
                        <a:t>Pharmaceutical </a:t>
                      </a:r>
                    </a:p>
                  </a:txBody>
                  <a:tcPr/>
                </a:tc>
                <a:tc>
                  <a:txBody>
                    <a:bodyPr/>
                    <a:lstStyle/>
                    <a:p>
                      <a:pPr marL="228600" indent="-228600">
                        <a:buFont typeface="+mj-lt"/>
                        <a:buAutoNum type="arabicPeriod"/>
                      </a:pPr>
                      <a:r>
                        <a:rPr lang="en-US" sz="1050"/>
                        <a:t>Givaudan SA</a:t>
                      </a:r>
                    </a:p>
                  </a:txBody>
                  <a:tcPr/>
                </a:tc>
                <a:tc>
                  <a:txBody>
                    <a:bodyPr/>
                    <a:lstStyle/>
                    <a:p>
                      <a:pPr marL="228600" indent="-228600">
                        <a:buFont typeface="+mj-lt"/>
                        <a:buAutoNum type="arabicPeriod"/>
                      </a:pPr>
                      <a:r>
                        <a:rPr lang="en-US" sz="1050"/>
                        <a:t>Cincinnati OH 45216</a:t>
                      </a:r>
                    </a:p>
                  </a:txBody>
                  <a:tcPr/>
                </a:tc>
                <a:tc>
                  <a:txBody>
                    <a:bodyPr/>
                    <a:lstStyle/>
                    <a:p>
                      <a:pPr marL="228600" indent="-228600">
                        <a:buFont typeface="+mj-lt"/>
                        <a:buAutoNum type="arabicPeriod"/>
                      </a:pPr>
                      <a:endParaRPr lang="en-US" sz="1050"/>
                    </a:p>
                  </a:txBody>
                  <a:tcPr/>
                </a:tc>
                <a:extLst>
                  <a:ext uri="{0D108BD9-81ED-4DB2-BD59-A6C34878D82A}">
                    <a16:rowId xmlns:a16="http://schemas.microsoft.com/office/drawing/2014/main" val="3926039905"/>
                  </a:ext>
                </a:extLst>
              </a:tr>
            </a:tbl>
          </a:graphicData>
        </a:graphic>
      </p:graphicFrame>
      <p:graphicFrame>
        <p:nvGraphicFramePr>
          <p:cNvPr id="5" name="Table 4">
            <a:extLst>
              <a:ext uri="{FF2B5EF4-FFF2-40B4-BE49-F238E27FC236}">
                <a16:creationId xmlns:a16="http://schemas.microsoft.com/office/drawing/2014/main" id="{C9840B75-FD53-A019-0CFA-7F1366F73A5B}"/>
              </a:ext>
            </a:extLst>
          </p:cNvPr>
          <p:cNvGraphicFramePr>
            <a:graphicFrameLocks noGrp="1"/>
          </p:cNvGraphicFramePr>
          <p:nvPr>
            <p:extLst>
              <p:ext uri="{D42A27DB-BD31-4B8C-83A1-F6EECF244321}">
                <p14:modId xmlns:p14="http://schemas.microsoft.com/office/powerpoint/2010/main" val="149389860"/>
              </p:ext>
            </p:extLst>
          </p:nvPr>
        </p:nvGraphicFramePr>
        <p:xfrm>
          <a:off x="992990" y="4020590"/>
          <a:ext cx="7061682" cy="1300480"/>
        </p:xfrm>
        <a:graphic>
          <a:graphicData uri="http://schemas.openxmlformats.org/drawingml/2006/table">
            <a:tbl>
              <a:tblPr firstRow="1" bandRow="1">
                <a:tableStyleId>{69012ECD-51FC-41F1-AA8D-1B2483CD663E}</a:tableStyleId>
              </a:tblPr>
              <a:tblGrid>
                <a:gridCol w="1440109">
                  <a:extLst>
                    <a:ext uri="{9D8B030D-6E8A-4147-A177-3AD203B41FA5}">
                      <a16:colId xmlns:a16="http://schemas.microsoft.com/office/drawing/2014/main" val="1018663790"/>
                    </a:ext>
                  </a:extLst>
                </a:gridCol>
                <a:gridCol w="2743200">
                  <a:extLst>
                    <a:ext uri="{9D8B030D-6E8A-4147-A177-3AD203B41FA5}">
                      <a16:colId xmlns:a16="http://schemas.microsoft.com/office/drawing/2014/main" val="2832146319"/>
                    </a:ext>
                  </a:extLst>
                </a:gridCol>
                <a:gridCol w="2878373">
                  <a:extLst>
                    <a:ext uri="{9D8B030D-6E8A-4147-A177-3AD203B41FA5}">
                      <a16:colId xmlns:a16="http://schemas.microsoft.com/office/drawing/2014/main" val="918052898"/>
                    </a:ext>
                  </a:extLst>
                </a:gridCol>
              </a:tblGrid>
              <a:tr h="370840">
                <a:tc>
                  <a:txBody>
                    <a:bodyPr/>
                    <a:lstStyle/>
                    <a:p>
                      <a:r>
                        <a:rPr lang="en-US" sz="1100"/>
                        <a:t>Industry </a:t>
                      </a:r>
                    </a:p>
                  </a:txBody>
                  <a:tcPr/>
                </a:tc>
                <a:tc>
                  <a:txBody>
                    <a:bodyPr/>
                    <a:lstStyle/>
                    <a:p>
                      <a:r>
                        <a:rPr lang="en-US" sz="1100"/>
                        <a:t>Company </a:t>
                      </a:r>
                    </a:p>
                  </a:txBody>
                  <a:tcPr/>
                </a:tc>
                <a:tc>
                  <a:txBody>
                    <a:bodyPr/>
                    <a:lstStyle/>
                    <a:p>
                      <a:r>
                        <a:rPr lang="en-US" sz="1100"/>
                        <a:t>Location </a:t>
                      </a:r>
                    </a:p>
                  </a:txBody>
                  <a:tcPr/>
                </a:tc>
                <a:extLst>
                  <a:ext uri="{0D108BD9-81ED-4DB2-BD59-A6C34878D82A}">
                    <a16:rowId xmlns:a16="http://schemas.microsoft.com/office/drawing/2014/main" val="927574174"/>
                  </a:ext>
                </a:extLst>
              </a:tr>
              <a:tr h="370840">
                <a:tc>
                  <a:txBody>
                    <a:bodyPr/>
                    <a:lstStyle/>
                    <a:p>
                      <a:r>
                        <a:rPr lang="en-US" sz="1100"/>
                        <a:t>Agricultural processing &amp; food ingredients production (Food &amp; Beverage) </a:t>
                      </a:r>
                    </a:p>
                  </a:txBody>
                  <a:tcPr/>
                </a:tc>
                <a:tc>
                  <a:txBody>
                    <a:bodyPr/>
                    <a:lstStyle/>
                    <a:p>
                      <a:r>
                        <a:rPr lang="en-US" sz="1100"/>
                        <a:t>Archer Daniels Midland (ADM)</a:t>
                      </a:r>
                    </a:p>
                  </a:txBody>
                  <a:tcPr/>
                </a:tc>
                <a:tc>
                  <a:txBody>
                    <a:bodyPr/>
                    <a:lstStyle/>
                    <a:p>
                      <a:r>
                        <a:rPr lang="en-US" sz="1100"/>
                        <a:t>Chicago IL 60601</a:t>
                      </a:r>
                    </a:p>
                  </a:txBody>
                  <a:tcPr/>
                </a:tc>
                <a:extLst>
                  <a:ext uri="{0D108BD9-81ED-4DB2-BD59-A6C34878D82A}">
                    <a16:rowId xmlns:a16="http://schemas.microsoft.com/office/drawing/2014/main" val="3926039905"/>
                  </a:ext>
                </a:extLst>
              </a:tr>
            </a:tbl>
          </a:graphicData>
        </a:graphic>
      </p:graphicFrame>
    </p:spTree>
    <p:extLst>
      <p:ext uri="{BB962C8B-B14F-4D97-AF65-F5344CB8AC3E}">
        <p14:creationId xmlns:p14="http://schemas.microsoft.com/office/powerpoint/2010/main" val="12620661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F944FA65-4C4B-C923-B89B-338DAAA973C1}"/>
              </a:ext>
            </a:extLst>
          </p:cNvPr>
          <p:cNvSpPr>
            <a:spLocks noGrp="1"/>
          </p:cNvSpPr>
          <p:nvPr>
            <p:ph type="title"/>
          </p:nvPr>
        </p:nvSpPr>
        <p:spPr>
          <a:xfrm>
            <a:off x="740390" y="606213"/>
            <a:ext cx="2880828" cy="3071906"/>
          </a:xfrm>
        </p:spPr>
        <p:txBody>
          <a:bodyPr vert="horz" lIns="91440" tIns="45720" rIns="91440" bIns="45720" rtlCol="0" anchor="t">
            <a:normAutofit/>
          </a:bodyPr>
          <a:lstStyle/>
          <a:p>
            <a:r>
              <a:rPr lang="en-US" sz="4000" kern="1200">
                <a:solidFill>
                  <a:srgbClr val="FFFFFF"/>
                </a:solidFill>
                <a:latin typeface="+mj-lt"/>
                <a:ea typeface="+mj-ea"/>
                <a:cs typeface="+mj-cs"/>
              </a:rPr>
              <a:t>Potential Farm site locations </a:t>
            </a:r>
          </a:p>
        </p:txBody>
      </p:sp>
      <p:pic>
        <p:nvPicPr>
          <p:cNvPr id="5" name="Content Placeholder 4" descr="A map of the state of washington&#10;&#10;AI-generated content may be incorrect.">
            <a:extLst>
              <a:ext uri="{FF2B5EF4-FFF2-40B4-BE49-F238E27FC236}">
                <a16:creationId xmlns:a16="http://schemas.microsoft.com/office/drawing/2014/main" id="{DF88CF49-D835-23F1-A5D4-B48E7B019316}"/>
              </a:ext>
            </a:extLst>
          </p:cNvPr>
          <p:cNvPicPr>
            <a:picLocks noGrp="1" noChangeAspect="1"/>
          </p:cNvPicPr>
          <p:nvPr>
            <p:ph idx="1"/>
          </p:nvPr>
        </p:nvPicPr>
        <p:blipFill>
          <a:blip r:embed="rId2">
            <a:grayscl/>
            <a:extLst>
              <a:ext uri="{BEBA8EAE-BF5A-486C-A8C5-ECC9F3942E4B}">
                <a14:imgProps xmlns:a14="http://schemas.microsoft.com/office/drawing/2010/main">
                  <a14:imgLayer r:embed="rId3">
                    <a14:imgEffect>
                      <a14:colorTemperature colorTemp="5300"/>
                    </a14:imgEffect>
                    <a14:imgEffect>
                      <a14:saturation sat="33000"/>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6182859" y="119414"/>
            <a:ext cx="5798922" cy="6636990"/>
          </a:xfrm>
          <a:prstGeom prst="rect">
            <a:avLst/>
          </a:prstGeom>
        </p:spPr>
      </p:pic>
      <p:pic>
        <p:nvPicPr>
          <p:cNvPr id="8" name="Graphic 7" descr="Barn outline">
            <a:extLst>
              <a:ext uri="{FF2B5EF4-FFF2-40B4-BE49-F238E27FC236}">
                <a16:creationId xmlns:a16="http://schemas.microsoft.com/office/drawing/2014/main" id="{644A6D41-3E06-3B53-C494-0D8FFA2136C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flipH="1">
            <a:off x="8399416" y="2529797"/>
            <a:ext cx="237309" cy="237309"/>
          </a:xfrm>
          <a:prstGeom prst="rect">
            <a:avLst/>
          </a:prstGeom>
        </p:spPr>
      </p:pic>
      <p:pic>
        <p:nvPicPr>
          <p:cNvPr id="9" name="Graphic 8" descr="Barn outline">
            <a:extLst>
              <a:ext uri="{FF2B5EF4-FFF2-40B4-BE49-F238E27FC236}">
                <a16:creationId xmlns:a16="http://schemas.microsoft.com/office/drawing/2014/main" id="{1BB1FB12-1B21-B56D-C09E-9DB187A8AE9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flipH="1">
            <a:off x="8405947" y="2118689"/>
            <a:ext cx="237309" cy="237309"/>
          </a:xfrm>
          <a:prstGeom prst="rect">
            <a:avLst/>
          </a:prstGeom>
        </p:spPr>
      </p:pic>
      <p:pic>
        <p:nvPicPr>
          <p:cNvPr id="11" name="Graphic 10" descr="Barn outline">
            <a:extLst>
              <a:ext uri="{FF2B5EF4-FFF2-40B4-BE49-F238E27FC236}">
                <a16:creationId xmlns:a16="http://schemas.microsoft.com/office/drawing/2014/main" id="{45D8E815-3739-1649-BD24-CD54DD362CB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flipH="1">
            <a:off x="10003968" y="2244962"/>
            <a:ext cx="237309" cy="237309"/>
          </a:xfrm>
          <a:prstGeom prst="rect">
            <a:avLst/>
          </a:prstGeom>
        </p:spPr>
      </p:pic>
      <p:pic>
        <p:nvPicPr>
          <p:cNvPr id="13" name="Graphic 12" descr="Barn outline">
            <a:extLst>
              <a:ext uri="{FF2B5EF4-FFF2-40B4-BE49-F238E27FC236}">
                <a16:creationId xmlns:a16="http://schemas.microsoft.com/office/drawing/2014/main" id="{3D3EDFE9-F78A-A3D4-D8FC-3D78E82183E8}"/>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flipH="1">
            <a:off x="8741226" y="2271089"/>
            <a:ext cx="237309" cy="237309"/>
          </a:xfrm>
          <a:prstGeom prst="rect">
            <a:avLst/>
          </a:prstGeom>
        </p:spPr>
      </p:pic>
      <p:sp>
        <p:nvSpPr>
          <p:cNvPr id="15" name="Oval 14">
            <a:extLst>
              <a:ext uri="{FF2B5EF4-FFF2-40B4-BE49-F238E27FC236}">
                <a16:creationId xmlns:a16="http://schemas.microsoft.com/office/drawing/2014/main" id="{0D75AD10-92A1-A567-453A-1605404FF97A}"/>
              </a:ext>
            </a:extLst>
          </p:cNvPr>
          <p:cNvSpPr/>
          <p:nvPr/>
        </p:nvSpPr>
        <p:spPr>
          <a:xfrm>
            <a:off x="4267200" y="282883"/>
            <a:ext cx="333843" cy="365069"/>
          </a:xfrm>
          <a:prstGeom prst="ellipse">
            <a:avLst/>
          </a:prstGeom>
          <a:solidFill>
            <a:srgbClr val="00246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1</a:t>
            </a:r>
          </a:p>
        </p:txBody>
      </p:sp>
      <p:sp>
        <p:nvSpPr>
          <p:cNvPr id="17" name="TextBox 16">
            <a:extLst>
              <a:ext uri="{FF2B5EF4-FFF2-40B4-BE49-F238E27FC236}">
                <a16:creationId xmlns:a16="http://schemas.microsoft.com/office/drawing/2014/main" id="{26A01EA2-12F7-21B6-68E8-B80AB8CD4FC9}"/>
              </a:ext>
            </a:extLst>
          </p:cNvPr>
          <p:cNvSpPr txBox="1"/>
          <p:nvPr/>
        </p:nvSpPr>
        <p:spPr>
          <a:xfrm>
            <a:off x="4653792" y="285740"/>
            <a:ext cx="1355350" cy="276999"/>
          </a:xfrm>
          <a:prstGeom prst="rect">
            <a:avLst/>
          </a:prstGeom>
          <a:noFill/>
        </p:spPr>
        <p:txBody>
          <a:bodyPr wrap="square" rtlCol="0">
            <a:spAutoFit/>
          </a:bodyPr>
          <a:lstStyle/>
          <a:p>
            <a:r>
              <a:rPr lang="en-US" sz="1200"/>
              <a:t>Oregon City, OR </a:t>
            </a:r>
          </a:p>
        </p:txBody>
      </p:sp>
      <p:sp>
        <p:nvSpPr>
          <p:cNvPr id="19" name="Oval 18">
            <a:extLst>
              <a:ext uri="{FF2B5EF4-FFF2-40B4-BE49-F238E27FC236}">
                <a16:creationId xmlns:a16="http://schemas.microsoft.com/office/drawing/2014/main" id="{AA128D86-466A-3D2B-0FAE-779D39960D4D}"/>
              </a:ext>
            </a:extLst>
          </p:cNvPr>
          <p:cNvSpPr/>
          <p:nvPr/>
        </p:nvSpPr>
        <p:spPr>
          <a:xfrm>
            <a:off x="4254135" y="1175512"/>
            <a:ext cx="333843" cy="365069"/>
          </a:xfrm>
          <a:prstGeom prst="ellipse">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a:t>2</a:t>
            </a:r>
          </a:p>
        </p:txBody>
      </p:sp>
      <p:sp>
        <p:nvSpPr>
          <p:cNvPr id="20" name="TextBox 19">
            <a:extLst>
              <a:ext uri="{FF2B5EF4-FFF2-40B4-BE49-F238E27FC236}">
                <a16:creationId xmlns:a16="http://schemas.microsoft.com/office/drawing/2014/main" id="{6AA5A1C4-CD4C-86FD-8023-65725AEF3E4F}"/>
              </a:ext>
            </a:extLst>
          </p:cNvPr>
          <p:cNvSpPr txBox="1"/>
          <p:nvPr/>
        </p:nvSpPr>
        <p:spPr>
          <a:xfrm>
            <a:off x="4640727" y="1178369"/>
            <a:ext cx="1355350" cy="461665"/>
          </a:xfrm>
          <a:prstGeom prst="rect">
            <a:avLst/>
          </a:prstGeom>
          <a:noFill/>
        </p:spPr>
        <p:txBody>
          <a:bodyPr wrap="square" rtlCol="0">
            <a:spAutoFit/>
          </a:bodyPr>
          <a:lstStyle/>
          <a:p>
            <a:r>
              <a:rPr lang="en-US" sz="1200"/>
              <a:t>Cascade Locks, OR</a:t>
            </a:r>
          </a:p>
        </p:txBody>
      </p:sp>
      <p:sp>
        <p:nvSpPr>
          <p:cNvPr id="21" name="Oval 20">
            <a:extLst>
              <a:ext uri="{FF2B5EF4-FFF2-40B4-BE49-F238E27FC236}">
                <a16:creationId xmlns:a16="http://schemas.microsoft.com/office/drawing/2014/main" id="{CE9B86A0-F57C-BBEF-E2F0-5A0557931262}"/>
              </a:ext>
            </a:extLst>
          </p:cNvPr>
          <p:cNvSpPr/>
          <p:nvPr/>
        </p:nvSpPr>
        <p:spPr>
          <a:xfrm>
            <a:off x="4245428" y="2142166"/>
            <a:ext cx="333843" cy="365069"/>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a:t>3</a:t>
            </a:r>
          </a:p>
        </p:txBody>
      </p:sp>
      <p:sp>
        <p:nvSpPr>
          <p:cNvPr id="22" name="TextBox 21">
            <a:extLst>
              <a:ext uri="{FF2B5EF4-FFF2-40B4-BE49-F238E27FC236}">
                <a16:creationId xmlns:a16="http://schemas.microsoft.com/office/drawing/2014/main" id="{E9FDB21D-7471-7769-DB50-F5EFCECB185F}"/>
              </a:ext>
            </a:extLst>
          </p:cNvPr>
          <p:cNvSpPr txBox="1"/>
          <p:nvPr/>
        </p:nvSpPr>
        <p:spPr>
          <a:xfrm>
            <a:off x="4632020" y="2145023"/>
            <a:ext cx="1355350" cy="276999"/>
          </a:xfrm>
          <a:prstGeom prst="rect">
            <a:avLst/>
          </a:prstGeom>
          <a:noFill/>
        </p:spPr>
        <p:txBody>
          <a:bodyPr wrap="square" rtlCol="0">
            <a:spAutoFit/>
          </a:bodyPr>
          <a:lstStyle/>
          <a:p>
            <a:r>
              <a:rPr lang="en-US" sz="1200"/>
              <a:t>Tri-Cities WA</a:t>
            </a:r>
          </a:p>
        </p:txBody>
      </p:sp>
      <p:sp>
        <p:nvSpPr>
          <p:cNvPr id="23" name="Oval 22">
            <a:extLst>
              <a:ext uri="{FF2B5EF4-FFF2-40B4-BE49-F238E27FC236}">
                <a16:creationId xmlns:a16="http://schemas.microsoft.com/office/drawing/2014/main" id="{5E5483B0-FCFF-4121-629E-FEE78FB201AA}"/>
              </a:ext>
            </a:extLst>
          </p:cNvPr>
          <p:cNvSpPr/>
          <p:nvPr/>
        </p:nvSpPr>
        <p:spPr>
          <a:xfrm>
            <a:off x="4271553" y="3021733"/>
            <a:ext cx="333843" cy="365069"/>
          </a:xfrm>
          <a:prstGeom prst="ellipse">
            <a:avLst/>
          </a:prstGeom>
          <a:ln>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a:t>4</a:t>
            </a:r>
          </a:p>
        </p:txBody>
      </p:sp>
      <p:sp>
        <p:nvSpPr>
          <p:cNvPr id="24" name="TextBox 23">
            <a:extLst>
              <a:ext uri="{FF2B5EF4-FFF2-40B4-BE49-F238E27FC236}">
                <a16:creationId xmlns:a16="http://schemas.microsoft.com/office/drawing/2014/main" id="{5FBD6FD9-FCC1-FCCA-CD15-3A95381222BD}"/>
              </a:ext>
            </a:extLst>
          </p:cNvPr>
          <p:cNvSpPr txBox="1"/>
          <p:nvPr/>
        </p:nvSpPr>
        <p:spPr>
          <a:xfrm>
            <a:off x="4617290" y="3059715"/>
            <a:ext cx="1355350" cy="276999"/>
          </a:xfrm>
          <a:prstGeom prst="rect">
            <a:avLst/>
          </a:prstGeom>
          <a:noFill/>
        </p:spPr>
        <p:txBody>
          <a:bodyPr wrap="square" rtlCol="0">
            <a:spAutoFit/>
          </a:bodyPr>
          <a:lstStyle/>
          <a:p>
            <a:r>
              <a:rPr lang="en-US" sz="1200"/>
              <a:t>Vancouver WA</a:t>
            </a:r>
          </a:p>
        </p:txBody>
      </p:sp>
      <p:sp>
        <p:nvSpPr>
          <p:cNvPr id="25" name="Oval 24">
            <a:extLst>
              <a:ext uri="{FF2B5EF4-FFF2-40B4-BE49-F238E27FC236}">
                <a16:creationId xmlns:a16="http://schemas.microsoft.com/office/drawing/2014/main" id="{BD6A81B7-D2BC-B2A5-D0A4-267B3E08B928}"/>
              </a:ext>
            </a:extLst>
          </p:cNvPr>
          <p:cNvSpPr/>
          <p:nvPr/>
        </p:nvSpPr>
        <p:spPr>
          <a:xfrm>
            <a:off x="8339914" y="2465916"/>
            <a:ext cx="333843" cy="365069"/>
          </a:xfrm>
          <a:prstGeom prst="ellipse">
            <a:avLst/>
          </a:prstGeom>
          <a:solidFill>
            <a:srgbClr val="00246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1</a:t>
            </a:r>
          </a:p>
        </p:txBody>
      </p:sp>
      <p:sp>
        <p:nvSpPr>
          <p:cNvPr id="26" name="Oval 25">
            <a:extLst>
              <a:ext uri="{FF2B5EF4-FFF2-40B4-BE49-F238E27FC236}">
                <a16:creationId xmlns:a16="http://schemas.microsoft.com/office/drawing/2014/main" id="{9A7F3D3B-500D-C630-CA59-49B39C237756}"/>
              </a:ext>
            </a:extLst>
          </p:cNvPr>
          <p:cNvSpPr/>
          <p:nvPr/>
        </p:nvSpPr>
        <p:spPr>
          <a:xfrm>
            <a:off x="8717054" y="2244962"/>
            <a:ext cx="333843" cy="365069"/>
          </a:xfrm>
          <a:prstGeom prst="ellipse">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a:t>2</a:t>
            </a:r>
          </a:p>
        </p:txBody>
      </p:sp>
      <p:sp>
        <p:nvSpPr>
          <p:cNvPr id="27" name="Oval 26">
            <a:extLst>
              <a:ext uri="{FF2B5EF4-FFF2-40B4-BE49-F238E27FC236}">
                <a16:creationId xmlns:a16="http://schemas.microsoft.com/office/drawing/2014/main" id="{15DDAB12-9425-3BC7-225E-D0F35B5705FE}"/>
              </a:ext>
            </a:extLst>
          </p:cNvPr>
          <p:cNvSpPr/>
          <p:nvPr/>
        </p:nvSpPr>
        <p:spPr>
          <a:xfrm>
            <a:off x="9921730" y="2207208"/>
            <a:ext cx="333843" cy="365069"/>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a:t>3</a:t>
            </a:r>
          </a:p>
        </p:txBody>
      </p:sp>
      <p:sp>
        <p:nvSpPr>
          <p:cNvPr id="28" name="Oval 27">
            <a:extLst>
              <a:ext uri="{FF2B5EF4-FFF2-40B4-BE49-F238E27FC236}">
                <a16:creationId xmlns:a16="http://schemas.microsoft.com/office/drawing/2014/main" id="{BE886E22-E996-8558-000E-58DD50A2C7D5}"/>
              </a:ext>
            </a:extLst>
          </p:cNvPr>
          <p:cNvSpPr/>
          <p:nvPr/>
        </p:nvSpPr>
        <p:spPr>
          <a:xfrm>
            <a:off x="8368915" y="1991677"/>
            <a:ext cx="333843" cy="365069"/>
          </a:xfrm>
          <a:prstGeom prst="ellipse">
            <a:avLst/>
          </a:prstGeom>
          <a:ln>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a:t>4</a:t>
            </a:r>
          </a:p>
        </p:txBody>
      </p:sp>
    </p:spTree>
    <p:extLst>
      <p:ext uri="{BB962C8B-B14F-4D97-AF65-F5344CB8AC3E}">
        <p14:creationId xmlns:p14="http://schemas.microsoft.com/office/powerpoint/2010/main" val="35417423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720F608-B801-F51F-58BB-97DDFF1B78BB}"/>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5CED1C1-8049-A404-3F15-27A297AD9BEB}"/>
              </a:ext>
            </a:extLst>
          </p:cNvPr>
          <p:cNvSpPr>
            <a:spLocks noGrp="1"/>
          </p:cNvSpPr>
          <p:nvPr>
            <p:ph type="title"/>
          </p:nvPr>
        </p:nvSpPr>
        <p:spPr>
          <a:xfrm>
            <a:off x="-508000" y="81290"/>
            <a:ext cx="8698523" cy="1159200"/>
          </a:xfrm>
          <a:prstGeom prst="ellipse">
            <a:avLst/>
          </a:prstGeom>
        </p:spPr>
        <p:txBody>
          <a:bodyPr vert="horz" lIns="91440" tIns="45720" rIns="91440" bIns="45720" rtlCol="0" anchor="ctr">
            <a:noAutofit/>
          </a:bodyPr>
          <a:lstStyle/>
          <a:p>
            <a:r>
              <a:rPr lang="en-US" sz="3600" kern="1200">
                <a:solidFill>
                  <a:srgbClr val="FFFFFF"/>
                </a:solidFill>
                <a:latin typeface="+mj-lt"/>
                <a:ea typeface="+mj-ea"/>
                <a:cs typeface="+mj-cs"/>
              </a:rPr>
              <a:t>Contact Insights &amp; Feedback </a:t>
            </a:r>
          </a:p>
        </p:txBody>
      </p:sp>
      <p:pic>
        <p:nvPicPr>
          <p:cNvPr id="6" name="Graphic 5" descr="Chat">
            <a:extLst>
              <a:ext uri="{FF2B5EF4-FFF2-40B4-BE49-F238E27FC236}">
                <a16:creationId xmlns:a16="http://schemas.microsoft.com/office/drawing/2014/main" id="{23EE3937-8D49-6199-509B-BB79AA7F187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551078" y="177804"/>
            <a:ext cx="1218699" cy="1218699"/>
          </a:xfrm>
          <a:prstGeom prst="rect">
            <a:avLst/>
          </a:prstGeom>
        </p:spPr>
      </p:pic>
      <p:sp>
        <p:nvSpPr>
          <p:cNvPr id="3" name="Speech Bubble: Rectangle with Corners Rounded 2">
            <a:extLst>
              <a:ext uri="{FF2B5EF4-FFF2-40B4-BE49-F238E27FC236}">
                <a16:creationId xmlns:a16="http://schemas.microsoft.com/office/drawing/2014/main" id="{BDC73ABD-A4E7-B0FB-8F13-B3D69EB85E9B}"/>
              </a:ext>
            </a:extLst>
          </p:cNvPr>
          <p:cNvSpPr/>
          <p:nvPr/>
        </p:nvSpPr>
        <p:spPr>
          <a:xfrm>
            <a:off x="613515" y="1966395"/>
            <a:ext cx="2125768" cy="1296597"/>
          </a:xfrm>
          <a:prstGeom prst="wedgeRoundRectCallout">
            <a:avLst/>
          </a:prstGeom>
          <a:solidFill>
            <a:srgbClr val="3886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050" b="1"/>
              <a:t>ACADEMIC PARTNER SYNERGY </a:t>
            </a:r>
            <a:r>
              <a:rPr lang="en-US" sz="1050"/>
              <a:t>Vanilla and Tree Fruit have similar farming  considerations &amp; challenges. Good likeness – </a:t>
            </a:r>
            <a:r>
              <a:rPr lang="en-US" sz="1050" i="1"/>
              <a:t>Prof Matt Whiting WSU</a:t>
            </a:r>
          </a:p>
        </p:txBody>
      </p:sp>
      <p:sp>
        <p:nvSpPr>
          <p:cNvPr id="4" name="Speech Bubble: Rectangle with Corners Rounded 3">
            <a:extLst>
              <a:ext uri="{FF2B5EF4-FFF2-40B4-BE49-F238E27FC236}">
                <a16:creationId xmlns:a16="http://schemas.microsoft.com/office/drawing/2014/main" id="{8B047271-DFDD-7F74-D272-C90DD3F2660A}"/>
              </a:ext>
            </a:extLst>
          </p:cNvPr>
          <p:cNvSpPr/>
          <p:nvPr/>
        </p:nvSpPr>
        <p:spPr>
          <a:xfrm>
            <a:off x="613515" y="3598567"/>
            <a:ext cx="2125768" cy="1296597"/>
          </a:xfrm>
          <a:prstGeom prst="wedgeRoundRectCallout">
            <a:avLst/>
          </a:prstGeom>
          <a:solidFill>
            <a:srgbClr val="3886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050" b="1"/>
              <a:t>SYSTEMS WIDE STRATEGY </a:t>
            </a:r>
            <a:r>
              <a:rPr lang="en-US" sz="1050"/>
              <a:t>Looking at E2E system is the right approach – multi-disciplinary approach needed as well as E2E system thinking – </a:t>
            </a:r>
            <a:r>
              <a:rPr lang="en-US" sz="1050" i="1"/>
              <a:t>Prof Matt Whiting WSU</a:t>
            </a:r>
          </a:p>
        </p:txBody>
      </p:sp>
      <p:sp>
        <p:nvSpPr>
          <p:cNvPr id="8" name="Speech Bubble: Rectangle with Corners Rounded 7">
            <a:extLst>
              <a:ext uri="{FF2B5EF4-FFF2-40B4-BE49-F238E27FC236}">
                <a16:creationId xmlns:a16="http://schemas.microsoft.com/office/drawing/2014/main" id="{78E26C90-B2EA-6819-7BB6-EFFD4A3CC912}"/>
              </a:ext>
            </a:extLst>
          </p:cNvPr>
          <p:cNvSpPr/>
          <p:nvPr/>
        </p:nvSpPr>
        <p:spPr>
          <a:xfrm>
            <a:off x="3158682" y="1938962"/>
            <a:ext cx="2125768" cy="1296597"/>
          </a:xfrm>
          <a:prstGeom prst="wedgeRoundRectCallout">
            <a:avLst/>
          </a:prstGeom>
          <a:solidFill>
            <a:srgbClr val="3886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050" b="1"/>
              <a:t>DEALS WITH PARTNERS </a:t>
            </a:r>
            <a:r>
              <a:rPr lang="en-US" sz="1050"/>
              <a:t>Royalty Model with Vanilla Vida pretty standard. They must invest knowledge and cash upfront but get nothing back until we start making profit – </a:t>
            </a:r>
            <a:r>
              <a:rPr lang="en-US" sz="1050" i="1"/>
              <a:t>Chris Kemper (Legal Eagle) </a:t>
            </a:r>
          </a:p>
        </p:txBody>
      </p:sp>
      <p:sp>
        <p:nvSpPr>
          <p:cNvPr id="10" name="Speech Bubble: Rectangle with Corners Rounded 9">
            <a:extLst>
              <a:ext uri="{FF2B5EF4-FFF2-40B4-BE49-F238E27FC236}">
                <a16:creationId xmlns:a16="http://schemas.microsoft.com/office/drawing/2014/main" id="{339CC644-4496-97CD-CC36-D6841D6D1D43}"/>
              </a:ext>
            </a:extLst>
          </p:cNvPr>
          <p:cNvSpPr/>
          <p:nvPr/>
        </p:nvSpPr>
        <p:spPr>
          <a:xfrm>
            <a:off x="613515" y="5150781"/>
            <a:ext cx="2125768" cy="1296597"/>
          </a:xfrm>
          <a:prstGeom prst="wedgeRoundRectCallout">
            <a:avLst/>
          </a:prstGeom>
          <a:solidFill>
            <a:srgbClr val="3886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050" b="1"/>
              <a:t>GROWING HEALTH /INFRSTRUCTURE </a:t>
            </a:r>
          </a:p>
          <a:p>
            <a:r>
              <a:rPr lang="en-US" sz="1050"/>
              <a:t>Irrigation Systems should be fairly simple for this (Flow valve) and scalable to vertical growing.  No need for super high tech. – Dr. Troy Peters</a:t>
            </a:r>
            <a:r>
              <a:rPr lang="en-US" sz="1050" i="1"/>
              <a:t> WSU</a:t>
            </a:r>
          </a:p>
        </p:txBody>
      </p:sp>
      <p:sp>
        <p:nvSpPr>
          <p:cNvPr id="12" name="Speech Bubble: Rectangle with Corners Rounded 11">
            <a:extLst>
              <a:ext uri="{FF2B5EF4-FFF2-40B4-BE49-F238E27FC236}">
                <a16:creationId xmlns:a16="http://schemas.microsoft.com/office/drawing/2014/main" id="{BA78B1DE-42EC-DB4E-1E3D-0A3C93DB0ACC}"/>
              </a:ext>
            </a:extLst>
          </p:cNvPr>
          <p:cNvSpPr/>
          <p:nvPr/>
        </p:nvSpPr>
        <p:spPr>
          <a:xfrm>
            <a:off x="3199959" y="5104203"/>
            <a:ext cx="2125768" cy="1296597"/>
          </a:xfrm>
          <a:prstGeom prst="wedgeRoundRectCallout">
            <a:avLst/>
          </a:prstGeom>
          <a:solidFill>
            <a:srgbClr val="3886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050" b="1"/>
              <a:t>FINAL PRODUCT </a:t>
            </a:r>
          </a:p>
          <a:p>
            <a:r>
              <a:rPr lang="en-US" sz="1050"/>
              <a:t>Flavor Profile consistency from natural vanilla is a market differentiator particularly for the Food &amp; Beverage industry – this is why they choose synthetic.</a:t>
            </a:r>
            <a:endParaRPr lang="en-US" sz="1050" i="1"/>
          </a:p>
        </p:txBody>
      </p:sp>
      <p:sp>
        <p:nvSpPr>
          <p:cNvPr id="5" name="Speech Bubble: Rectangle with Corners Rounded 4">
            <a:extLst>
              <a:ext uri="{FF2B5EF4-FFF2-40B4-BE49-F238E27FC236}">
                <a16:creationId xmlns:a16="http://schemas.microsoft.com/office/drawing/2014/main" id="{6E7E02D2-3399-3008-9B89-E5633B22CA10}"/>
              </a:ext>
            </a:extLst>
          </p:cNvPr>
          <p:cNvSpPr/>
          <p:nvPr/>
        </p:nvSpPr>
        <p:spPr>
          <a:xfrm>
            <a:off x="5658237" y="1938963"/>
            <a:ext cx="2125768" cy="1296597"/>
          </a:xfrm>
          <a:prstGeom prst="wedgeRoundRectCallout">
            <a:avLst/>
          </a:prstGeom>
          <a:solidFill>
            <a:srgbClr val="3886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000" b="1"/>
              <a:t>GROW HEALTH/YIELD </a:t>
            </a:r>
            <a:r>
              <a:rPr lang="en-US" sz="1000"/>
              <a:t>Earthworm Casings mixed with water acts as a fantastic pesticide, fungicide and growth accelerator as well as delivering a bigger crop when used to water the plants - </a:t>
            </a:r>
            <a:r>
              <a:rPr lang="en-US" sz="1000" i="1"/>
              <a:t>Dave (Cannabis Indoor Home Grower)</a:t>
            </a:r>
          </a:p>
        </p:txBody>
      </p:sp>
    </p:spTree>
    <p:extLst>
      <p:ext uri="{BB962C8B-B14F-4D97-AF65-F5344CB8AC3E}">
        <p14:creationId xmlns:p14="http://schemas.microsoft.com/office/powerpoint/2010/main" val="634375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nodeType="withEffect">
                                  <p:stCondLst>
                                    <p:cond delay="500"/>
                                  </p:stCondLst>
                                  <p:iterate>
                                    <p:tmPct val="10000"/>
                                  </p:iterate>
                                  <p:childTnLst>
                                    <p:set>
                                      <p:cBhvr>
                                        <p:cTn id="9" dur="1" fill="hold">
                                          <p:stCondLst>
                                            <p:cond delay="0"/>
                                          </p:stCondLst>
                                        </p:cTn>
                                        <p:tgtEl>
                                          <p:spTgt spid="6"/>
                                        </p:tgtEl>
                                        <p:attrNameLst>
                                          <p:attrName>style.visibility</p:attrName>
                                        </p:attrNameLst>
                                      </p:cBhvr>
                                      <p:to>
                                        <p:strVal val="visible"/>
                                      </p:to>
                                    </p:set>
                                    <p:animEffect transition="in" filter="fade">
                                      <p:cBhvr>
                                        <p:cTn id="10" dur="7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EEEB07B-9127-B16D-5CBA-9702DF4BAFF0}"/>
              </a:ext>
            </a:extLst>
          </p:cNvPr>
          <p:cNvSpPr/>
          <p:nvPr/>
        </p:nvSpPr>
        <p:spPr>
          <a:xfrm>
            <a:off x="0" y="0"/>
            <a:ext cx="12192000" cy="1113183"/>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453726F-7C71-AD80-6E24-1A1F1E4867E6}"/>
              </a:ext>
            </a:extLst>
          </p:cNvPr>
          <p:cNvSpPr>
            <a:spLocks noGrp="1"/>
          </p:cNvSpPr>
          <p:nvPr>
            <p:ph type="title"/>
          </p:nvPr>
        </p:nvSpPr>
        <p:spPr>
          <a:xfrm>
            <a:off x="643180" y="-106191"/>
            <a:ext cx="10515600" cy="1325563"/>
          </a:xfrm>
        </p:spPr>
        <p:txBody>
          <a:bodyPr/>
          <a:lstStyle/>
          <a:p>
            <a:r>
              <a:rPr lang="en-US" err="1">
                <a:solidFill>
                  <a:schemeClr val="bg1"/>
                </a:solidFill>
              </a:rPr>
              <a:t>Comparables</a:t>
            </a:r>
            <a:r>
              <a:rPr lang="en-US">
                <a:solidFill>
                  <a:schemeClr val="bg1"/>
                </a:solidFill>
              </a:rPr>
              <a:t> </a:t>
            </a:r>
          </a:p>
        </p:txBody>
      </p:sp>
      <p:graphicFrame>
        <p:nvGraphicFramePr>
          <p:cNvPr id="4" name="Content Placeholder 3">
            <a:extLst>
              <a:ext uri="{FF2B5EF4-FFF2-40B4-BE49-F238E27FC236}">
                <a16:creationId xmlns:a16="http://schemas.microsoft.com/office/drawing/2014/main" id="{3DC560A3-9BD7-5B40-462B-11C39C17F831}"/>
              </a:ext>
            </a:extLst>
          </p:cNvPr>
          <p:cNvGraphicFramePr>
            <a:graphicFrameLocks noGrp="1"/>
          </p:cNvGraphicFramePr>
          <p:nvPr>
            <p:ph idx="1"/>
            <p:extLst>
              <p:ext uri="{D42A27DB-BD31-4B8C-83A1-F6EECF244321}">
                <p14:modId xmlns:p14="http://schemas.microsoft.com/office/powerpoint/2010/main" val="135678554"/>
              </p:ext>
            </p:extLst>
          </p:nvPr>
        </p:nvGraphicFramePr>
        <p:xfrm>
          <a:off x="586998" y="1554405"/>
          <a:ext cx="10773747" cy="3776980"/>
        </p:xfrm>
        <a:graphic>
          <a:graphicData uri="http://schemas.openxmlformats.org/drawingml/2006/table">
            <a:tbl>
              <a:tblPr firstRow="1" bandRow="1">
                <a:tableStyleId>{5C22544A-7EE6-4342-B048-85BDC9FD1C3A}</a:tableStyleId>
              </a:tblPr>
              <a:tblGrid>
                <a:gridCol w="1904683">
                  <a:extLst>
                    <a:ext uri="{9D8B030D-6E8A-4147-A177-3AD203B41FA5}">
                      <a16:colId xmlns:a16="http://schemas.microsoft.com/office/drawing/2014/main" val="257339988"/>
                    </a:ext>
                  </a:extLst>
                </a:gridCol>
                <a:gridCol w="1185620">
                  <a:extLst>
                    <a:ext uri="{9D8B030D-6E8A-4147-A177-3AD203B41FA5}">
                      <a16:colId xmlns:a16="http://schemas.microsoft.com/office/drawing/2014/main" val="1843167731"/>
                    </a:ext>
                  </a:extLst>
                </a:gridCol>
                <a:gridCol w="1293622">
                  <a:extLst>
                    <a:ext uri="{9D8B030D-6E8A-4147-A177-3AD203B41FA5}">
                      <a16:colId xmlns:a16="http://schemas.microsoft.com/office/drawing/2014/main" val="2151823413"/>
                    </a:ext>
                  </a:extLst>
                </a:gridCol>
                <a:gridCol w="6389822">
                  <a:extLst>
                    <a:ext uri="{9D8B030D-6E8A-4147-A177-3AD203B41FA5}">
                      <a16:colId xmlns:a16="http://schemas.microsoft.com/office/drawing/2014/main" val="2114181431"/>
                    </a:ext>
                  </a:extLst>
                </a:gridCol>
              </a:tblGrid>
              <a:tr h="370840">
                <a:tc>
                  <a:txBody>
                    <a:bodyPr/>
                    <a:lstStyle/>
                    <a:p>
                      <a:r>
                        <a:rPr lang="en-US" sz="1050"/>
                        <a:t>Producers</a:t>
                      </a:r>
                    </a:p>
                  </a:txBody>
                  <a:tcPr/>
                </a:tc>
                <a:tc>
                  <a:txBody>
                    <a:bodyPr/>
                    <a:lstStyle/>
                    <a:p>
                      <a:r>
                        <a:rPr lang="en-US" sz="1050"/>
                        <a:t>Contact</a:t>
                      </a:r>
                    </a:p>
                  </a:txBody>
                  <a:tcPr/>
                </a:tc>
                <a:tc>
                  <a:txBody>
                    <a:bodyPr/>
                    <a:lstStyle/>
                    <a:p>
                      <a:r>
                        <a:rPr lang="en-US" sz="1050"/>
                        <a:t>Location </a:t>
                      </a:r>
                    </a:p>
                  </a:txBody>
                  <a:tcPr/>
                </a:tc>
                <a:tc>
                  <a:txBody>
                    <a:bodyPr/>
                    <a:lstStyle/>
                    <a:p>
                      <a:r>
                        <a:rPr lang="en-US" sz="1050"/>
                        <a:t>More details / Insights</a:t>
                      </a:r>
                    </a:p>
                  </a:txBody>
                  <a:tcPr/>
                </a:tc>
                <a:extLst>
                  <a:ext uri="{0D108BD9-81ED-4DB2-BD59-A6C34878D82A}">
                    <a16:rowId xmlns:a16="http://schemas.microsoft.com/office/drawing/2014/main" val="2202153733"/>
                  </a:ext>
                </a:extLst>
              </a:tr>
              <a:tr h="370840">
                <a:tc>
                  <a:txBody>
                    <a:bodyPr/>
                    <a:lstStyle/>
                    <a:p>
                      <a:r>
                        <a:rPr lang="en-US" sz="1050"/>
                        <a:t>Wageningen University </a:t>
                      </a:r>
                    </a:p>
                  </a:txBody>
                  <a:tcPr/>
                </a:tc>
                <a:tc>
                  <a:txBody>
                    <a:bodyPr/>
                    <a:lstStyle/>
                    <a:p>
                      <a:r>
                        <a:rPr lang="en-US" sz="1050"/>
                        <a:t>Tycho Vermeulen </a:t>
                      </a:r>
                    </a:p>
                  </a:txBody>
                  <a:tcPr/>
                </a:tc>
                <a:tc>
                  <a:txBody>
                    <a:bodyPr/>
                    <a:lstStyle/>
                    <a:p>
                      <a:r>
                        <a:rPr lang="en-US" sz="1050"/>
                        <a:t>Netherlands, EU</a:t>
                      </a:r>
                    </a:p>
                  </a:txBody>
                  <a:tcPr/>
                </a:tc>
                <a:tc>
                  <a:txBody>
                    <a:bodyPr/>
                    <a:lstStyle/>
                    <a:p>
                      <a:r>
                        <a:rPr lang="en-US" sz="1050">
                          <a:hlinkClick r:id="rId2"/>
                        </a:rPr>
                        <a:t>https://www.youtube.com/watch?v=KyCi4UB-Jjg</a:t>
                      </a:r>
                      <a:endParaRPr lang="en-US" sz="1050"/>
                    </a:p>
                    <a:p>
                      <a:r>
                        <a:rPr lang="en-US" sz="1050"/>
                        <a:t>Combine research with commercialization. </a:t>
                      </a:r>
                    </a:p>
                    <a:p>
                      <a:r>
                        <a:rPr lang="en-US" sz="1050"/>
                        <a:t>Irrigation optimization is important for growing indoors to ensure there is no mold. </a:t>
                      </a:r>
                    </a:p>
                    <a:p>
                      <a:r>
                        <a:rPr lang="en-US" sz="1050"/>
                        <a:t>Use geothermal energy. </a:t>
                      </a:r>
                    </a:p>
                  </a:txBody>
                  <a:tcPr/>
                </a:tc>
                <a:extLst>
                  <a:ext uri="{0D108BD9-81ED-4DB2-BD59-A6C34878D82A}">
                    <a16:rowId xmlns:a16="http://schemas.microsoft.com/office/drawing/2014/main" val="870212325"/>
                  </a:ext>
                </a:extLst>
              </a:tr>
              <a:tr h="370840">
                <a:tc>
                  <a:txBody>
                    <a:bodyPr/>
                    <a:lstStyle/>
                    <a:p>
                      <a:r>
                        <a:rPr lang="en-US" sz="1050" dirty="0"/>
                        <a:t>Greenhouse Vanilla Farm </a:t>
                      </a:r>
                    </a:p>
                  </a:txBody>
                  <a:tcPr/>
                </a:tc>
                <a:tc>
                  <a:txBody>
                    <a:bodyPr/>
                    <a:lstStyle/>
                    <a:p>
                      <a:r>
                        <a:rPr lang="en-US" sz="1050"/>
                        <a:t>Abhinav Roy</a:t>
                      </a:r>
                    </a:p>
                    <a:p>
                      <a:r>
                        <a:rPr lang="en-US" sz="1050">
                          <a:hlinkClick r:id="rId3"/>
                        </a:rPr>
                        <a:t>Abhinav@agriplast.co.in</a:t>
                      </a:r>
                      <a:endParaRPr lang="en-US" sz="1050"/>
                    </a:p>
                    <a:p>
                      <a:endParaRPr lang="en-US" sz="1050"/>
                    </a:p>
                    <a:p>
                      <a:endParaRPr lang="en-US" sz="1050"/>
                    </a:p>
                  </a:txBody>
                  <a:tcPr/>
                </a:tc>
                <a:tc>
                  <a:txBody>
                    <a:bodyPr/>
                    <a:lstStyle/>
                    <a:p>
                      <a:r>
                        <a:rPr lang="en-US" sz="1050"/>
                        <a:t>India </a:t>
                      </a:r>
                    </a:p>
                  </a:txBody>
                  <a:tcPr/>
                </a:tc>
                <a:tc>
                  <a:txBody>
                    <a:bodyPr/>
                    <a:lstStyle/>
                    <a:p>
                      <a:r>
                        <a:rPr lang="en-US" sz="1050">
                          <a:hlinkClick r:id="rId4"/>
                        </a:rPr>
                        <a:t>https://www.youtube.com/watch?v=_qmjZhDAcA4&amp;t=99s</a:t>
                      </a:r>
                      <a:r>
                        <a:rPr lang="en-US" sz="1050"/>
                        <a:t> </a:t>
                      </a:r>
                    </a:p>
                    <a:p>
                      <a:r>
                        <a:rPr lang="en-US" sz="1050"/>
                        <a:t>Hotter temps in summer than PNW so have to consider cooling systems. Temp control important. </a:t>
                      </a:r>
                    </a:p>
                    <a:p>
                      <a:r>
                        <a:rPr lang="en-US" sz="1050"/>
                        <a:t>They use neem powder and charcoal for nutrition. Must be at root level. </a:t>
                      </a:r>
                    </a:p>
                    <a:p>
                      <a:r>
                        <a:rPr lang="en-US" sz="1050"/>
                        <a:t>They use soilless media. They add bed plates to ensure the growing media stays deep enough. </a:t>
                      </a:r>
                    </a:p>
                    <a:p>
                      <a:r>
                        <a:rPr lang="en-US" sz="1050"/>
                        <a:t>Bed width 3 ft, bed to bed distance 1.5 ft., plant to plant distance 1ft. bed is 5-6 inches deep. </a:t>
                      </a:r>
                    </a:p>
                  </a:txBody>
                  <a:tcPr/>
                </a:tc>
                <a:extLst>
                  <a:ext uri="{0D108BD9-81ED-4DB2-BD59-A6C34878D82A}">
                    <a16:rowId xmlns:a16="http://schemas.microsoft.com/office/drawing/2014/main" val="1951332598"/>
                  </a:ext>
                </a:extLst>
              </a:tr>
              <a:tr h="370840">
                <a:tc>
                  <a:txBody>
                    <a:bodyPr/>
                    <a:lstStyle/>
                    <a:p>
                      <a:r>
                        <a:rPr lang="en-US" sz="1050"/>
                        <a:t>Australian Vanilla Plantations + Schneider Electric (automation partner) </a:t>
                      </a:r>
                    </a:p>
                  </a:txBody>
                  <a:tcPr/>
                </a:tc>
                <a:tc>
                  <a:txBody>
                    <a:bodyPr/>
                    <a:lstStyle/>
                    <a:p>
                      <a:r>
                        <a:rPr lang="en-US" sz="1050"/>
                        <a:t>-</a:t>
                      </a:r>
                    </a:p>
                  </a:txBody>
                  <a:tcPr/>
                </a:tc>
                <a:tc>
                  <a:txBody>
                    <a:bodyPr/>
                    <a:lstStyle/>
                    <a:p>
                      <a:r>
                        <a:rPr lang="en-US" sz="1050"/>
                        <a:t>Australia </a:t>
                      </a:r>
                    </a:p>
                  </a:txBody>
                  <a:tcPr/>
                </a:tc>
                <a:tc>
                  <a:txBody>
                    <a:bodyPr/>
                    <a:lstStyle/>
                    <a:p>
                      <a:r>
                        <a:rPr lang="en-US" sz="1050">
                          <a:hlinkClick r:id="rId5"/>
                        </a:rPr>
                        <a:t>https://www.youtube.com/watch?v=AyMGeJ13A68&amp;t=3s</a:t>
                      </a:r>
                      <a:endParaRPr lang="en-US" sz="1050"/>
                    </a:p>
                    <a:p>
                      <a:r>
                        <a:rPr lang="en-US" sz="1050"/>
                        <a:t>Innovative cultivation in dome greenhouse pods with circular vine structures and automation partnership.  </a:t>
                      </a:r>
                    </a:p>
                    <a:p>
                      <a:r>
                        <a:rPr lang="en-US" sz="1050"/>
                        <a:t>Plug and playing growing structures. </a:t>
                      </a:r>
                    </a:p>
                  </a:txBody>
                  <a:tcPr/>
                </a:tc>
                <a:extLst>
                  <a:ext uri="{0D108BD9-81ED-4DB2-BD59-A6C34878D82A}">
                    <a16:rowId xmlns:a16="http://schemas.microsoft.com/office/drawing/2014/main" val="1578962648"/>
                  </a:ext>
                </a:extLst>
              </a:tr>
              <a:tr h="370840">
                <a:tc>
                  <a:txBody>
                    <a:bodyPr/>
                    <a:lstStyle/>
                    <a:p>
                      <a:r>
                        <a:rPr lang="en-US" sz="1050" dirty="0"/>
                        <a:t>Discover Agriculture vertical indoor farming using hydroponics</a:t>
                      </a:r>
                    </a:p>
                  </a:txBody>
                  <a:tcPr/>
                </a:tc>
                <a:tc>
                  <a:txBody>
                    <a:bodyPr/>
                    <a:lstStyle/>
                    <a:p>
                      <a:r>
                        <a:rPr lang="en-US" sz="1050">
                          <a:hlinkClick r:id="rId6"/>
                        </a:rPr>
                        <a:t>www.discoveragriculture.com</a:t>
                      </a:r>
                      <a:r>
                        <a:rPr lang="en-US" sz="1050"/>
                        <a:t> </a:t>
                      </a:r>
                    </a:p>
                    <a:p>
                      <a:endParaRPr lang="en-US" sz="1050"/>
                    </a:p>
                  </a:txBody>
                  <a:tcPr/>
                </a:tc>
                <a:tc>
                  <a:txBody>
                    <a:bodyPr/>
                    <a:lstStyle/>
                    <a:p>
                      <a:r>
                        <a:rPr lang="en-US" sz="1050"/>
                        <a:t>India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50" dirty="0">
                          <a:hlinkClick r:id="rId7"/>
                        </a:rPr>
                        <a:t>https://www.youtube.com/watch?v=sfCxgpiqp0I&amp;t=124s</a:t>
                      </a:r>
                      <a:endParaRPr lang="en-US" sz="1050" dirty="0"/>
                    </a:p>
                    <a:p>
                      <a:r>
                        <a:rPr lang="en-US" sz="1050" dirty="0"/>
                        <a:t>Vertical column vanilla cultivation with hydroponics = more intensive cultivation on circular trellises under shade structures -  increases yields as planting density increases. </a:t>
                      </a:r>
                    </a:p>
                    <a:p>
                      <a:r>
                        <a:rPr lang="en-US" sz="1050" kern="1200" dirty="0">
                          <a:solidFill>
                            <a:schemeClr val="dk1"/>
                          </a:solidFill>
                          <a:latin typeface="+mn-lt"/>
                          <a:ea typeface="+mn-ea"/>
                          <a:cs typeface="+mn-cs"/>
                        </a:rPr>
                        <a:t>Trellis support systems vary greatly but are generally made of vertical wood or concrete supports with a wire running between them. Supports vary in height but are usually no more than 2m or (6ft) tall to facilitate pollination once vines mature. The post and wire system allows for greater control over vine spacing compared to tutor trees. Vines will need to be maintained on 6 to 8 in of a mulch substrate.</a:t>
                      </a:r>
                    </a:p>
                  </a:txBody>
                  <a:tcPr/>
                </a:tc>
                <a:extLst>
                  <a:ext uri="{0D108BD9-81ED-4DB2-BD59-A6C34878D82A}">
                    <a16:rowId xmlns:a16="http://schemas.microsoft.com/office/drawing/2014/main" val="1067285630"/>
                  </a:ext>
                </a:extLst>
              </a:tr>
            </a:tbl>
          </a:graphicData>
        </a:graphic>
      </p:graphicFrame>
    </p:spTree>
    <p:extLst>
      <p:ext uri="{BB962C8B-B14F-4D97-AF65-F5344CB8AC3E}">
        <p14:creationId xmlns:p14="http://schemas.microsoft.com/office/powerpoint/2010/main" val="1026571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FA2D56B-9D61-869B-A9C4-541CC0C9FA9F}"/>
              </a:ext>
            </a:extLst>
          </p:cNvPr>
          <p:cNvSpPr>
            <a:spLocks noGrp="1"/>
          </p:cNvSpPr>
          <p:nvPr>
            <p:ph type="title"/>
          </p:nvPr>
        </p:nvSpPr>
        <p:spPr>
          <a:xfrm>
            <a:off x="487680" y="363171"/>
            <a:ext cx="10820403" cy="877729"/>
          </a:xfrm>
        </p:spPr>
        <p:txBody>
          <a:bodyPr vert="horz" lIns="91440" tIns="45720" rIns="91440" bIns="45720" rtlCol="0" anchor="ctr">
            <a:normAutofit/>
          </a:bodyPr>
          <a:lstStyle/>
          <a:p>
            <a:r>
              <a:rPr lang="en-US" sz="4000" kern="1200">
                <a:solidFill>
                  <a:srgbClr val="FFFFFF"/>
                </a:solidFill>
                <a:latin typeface="+mj-lt"/>
                <a:ea typeface="+mj-ea"/>
                <a:cs typeface="+mj-cs"/>
              </a:rPr>
              <a:t>Terra35 | Vanilla Vida </a:t>
            </a:r>
            <a:r>
              <a:rPr lang="en-US" sz="2800">
                <a:solidFill>
                  <a:srgbClr val="FFFFFF"/>
                </a:solidFill>
              </a:rPr>
              <a:t>– symbiosis opportunity </a:t>
            </a:r>
          </a:p>
        </p:txBody>
      </p:sp>
      <p:graphicFrame>
        <p:nvGraphicFramePr>
          <p:cNvPr id="36" name="TextBox 21">
            <a:extLst>
              <a:ext uri="{FF2B5EF4-FFF2-40B4-BE49-F238E27FC236}">
                <a16:creationId xmlns:a16="http://schemas.microsoft.com/office/drawing/2014/main" id="{308EE59D-B3CB-355D-F69C-A8D5B7D35DAD}"/>
              </a:ext>
            </a:extLst>
          </p:cNvPr>
          <p:cNvGraphicFramePr/>
          <p:nvPr>
            <p:extLst>
              <p:ext uri="{D42A27DB-BD31-4B8C-83A1-F6EECF244321}">
                <p14:modId xmlns:p14="http://schemas.microsoft.com/office/powerpoint/2010/main" val="1338689175"/>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3" name="Rectangle 22">
            <a:extLst>
              <a:ext uri="{FF2B5EF4-FFF2-40B4-BE49-F238E27FC236}">
                <a16:creationId xmlns:a16="http://schemas.microsoft.com/office/drawing/2014/main" id="{8C712289-CDDE-FC39-E4FA-286B7FA19B9A}"/>
              </a:ext>
            </a:extLst>
          </p:cNvPr>
          <p:cNvSpPr/>
          <p:nvPr/>
        </p:nvSpPr>
        <p:spPr>
          <a:xfrm>
            <a:off x="487680" y="4197533"/>
            <a:ext cx="11216752" cy="1724298"/>
          </a:xfrm>
          <a:prstGeom prst="rect">
            <a:avLst/>
          </a:prstGeom>
          <a:noFill/>
          <a:ln w="57150">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839792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3A8A3D-49B0-6CCE-4F63-10C075AC061A}"/>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618CF3DA-CAEE-3A64-BB8D-75336710609F}"/>
              </a:ext>
            </a:extLst>
          </p:cNvPr>
          <p:cNvSpPr/>
          <p:nvPr/>
        </p:nvSpPr>
        <p:spPr>
          <a:xfrm>
            <a:off x="0" y="0"/>
            <a:ext cx="12192000" cy="1113183"/>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34ECEF0-B337-7E22-35B7-B841F4CA419B}"/>
              </a:ext>
            </a:extLst>
          </p:cNvPr>
          <p:cNvSpPr>
            <a:spLocks noGrp="1"/>
          </p:cNvSpPr>
          <p:nvPr>
            <p:ph type="title"/>
          </p:nvPr>
        </p:nvSpPr>
        <p:spPr>
          <a:xfrm>
            <a:off x="-1321346" y="-100649"/>
            <a:ext cx="11371795" cy="1159200"/>
          </a:xfrm>
          <a:prstGeom prst="ellipse">
            <a:avLst/>
          </a:prstGeom>
        </p:spPr>
        <p:txBody>
          <a:bodyPr vert="horz" lIns="91440" tIns="45720" rIns="91440" bIns="45720" rtlCol="0" anchor="ctr">
            <a:normAutofit/>
          </a:bodyPr>
          <a:lstStyle/>
          <a:p>
            <a:r>
              <a:rPr lang="en-US" sz="4000" kern="1200">
                <a:solidFill>
                  <a:schemeClr val="bg1"/>
                </a:solidFill>
                <a:latin typeface="+mj-lt"/>
                <a:ea typeface="+mj-ea"/>
                <a:cs typeface="+mj-cs"/>
              </a:rPr>
              <a:t>Curing Process &amp; Equipment Costs </a:t>
            </a:r>
          </a:p>
        </p:txBody>
      </p:sp>
      <p:graphicFrame>
        <p:nvGraphicFramePr>
          <p:cNvPr id="4" name="Table 3">
            <a:extLst>
              <a:ext uri="{FF2B5EF4-FFF2-40B4-BE49-F238E27FC236}">
                <a16:creationId xmlns:a16="http://schemas.microsoft.com/office/drawing/2014/main" id="{9F2F57F6-D28C-3A12-7BB0-9384F78F8ADD}"/>
              </a:ext>
            </a:extLst>
          </p:cNvPr>
          <p:cNvGraphicFramePr>
            <a:graphicFrameLocks noGrp="1"/>
          </p:cNvGraphicFramePr>
          <p:nvPr>
            <p:extLst>
              <p:ext uri="{D42A27DB-BD31-4B8C-83A1-F6EECF244321}">
                <p14:modId xmlns:p14="http://schemas.microsoft.com/office/powerpoint/2010/main" val="3888042288"/>
              </p:ext>
            </p:extLst>
          </p:nvPr>
        </p:nvGraphicFramePr>
        <p:xfrm>
          <a:off x="451795" y="1818537"/>
          <a:ext cx="5788395" cy="3220142"/>
        </p:xfrm>
        <a:graphic>
          <a:graphicData uri="http://schemas.openxmlformats.org/drawingml/2006/table">
            <a:tbl>
              <a:tblPr firstRow="1" bandRow="1">
                <a:tableStyleId>{69012ECD-51FC-41F1-AA8D-1B2483CD663E}</a:tableStyleId>
              </a:tblPr>
              <a:tblGrid>
                <a:gridCol w="1350817">
                  <a:extLst>
                    <a:ext uri="{9D8B030D-6E8A-4147-A177-3AD203B41FA5}">
                      <a16:colId xmlns:a16="http://schemas.microsoft.com/office/drawing/2014/main" val="1676738197"/>
                    </a:ext>
                  </a:extLst>
                </a:gridCol>
                <a:gridCol w="1348114">
                  <a:extLst>
                    <a:ext uri="{9D8B030D-6E8A-4147-A177-3AD203B41FA5}">
                      <a16:colId xmlns:a16="http://schemas.microsoft.com/office/drawing/2014/main" val="48521751"/>
                    </a:ext>
                  </a:extLst>
                </a:gridCol>
                <a:gridCol w="1692702">
                  <a:extLst>
                    <a:ext uri="{9D8B030D-6E8A-4147-A177-3AD203B41FA5}">
                      <a16:colId xmlns:a16="http://schemas.microsoft.com/office/drawing/2014/main" val="1652357369"/>
                    </a:ext>
                  </a:extLst>
                </a:gridCol>
                <a:gridCol w="1396762">
                  <a:extLst>
                    <a:ext uri="{9D8B030D-6E8A-4147-A177-3AD203B41FA5}">
                      <a16:colId xmlns:a16="http://schemas.microsoft.com/office/drawing/2014/main" val="2088885409"/>
                    </a:ext>
                  </a:extLst>
                </a:gridCol>
              </a:tblGrid>
              <a:tr h="317090">
                <a:tc>
                  <a:txBody>
                    <a:bodyPr/>
                    <a:lstStyle/>
                    <a:p>
                      <a:pPr marL="0" marR="0" algn="ctr">
                        <a:lnSpc>
                          <a:spcPct val="115000"/>
                        </a:lnSpc>
                        <a:spcAft>
                          <a:spcPts val="800"/>
                        </a:spcAft>
                        <a:buNone/>
                      </a:pPr>
                      <a:r>
                        <a:rPr lang="en-US" sz="1600" b="0" kern="0" cap="none" spc="0">
                          <a:solidFill>
                            <a:schemeClr val="bg1"/>
                          </a:solidFill>
                          <a:effectLst/>
                          <a:latin typeface="+mn-lt"/>
                        </a:rPr>
                        <a:t>Killing*</a:t>
                      </a:r>
                      <a:endParaRPr lang="en-US" sz="1600" b="0" kern="100" cap="none" spc="0">
                        <a:solidFill>
                          <a:schemeClr val="bg1"/>
                        </a:solidFill>
                        <a:effectLst/>
                        <a:latin typeface="+mn-lt"/>
                        <a:ea typeface="Aptos" panose="020B0004020202020204" pitchFamily="34" charset="0"/>
                        <a:cs typeface="Times New Roman" panose="02020603050405020304" pitchFamily="18" charset="0"/>
                      </a:endParaRPr>
                    </a:p>
                  </a:txBody>
                  <a:tcPr marL="0" marR="35755" marT="45300" marB="107267" anchor="ctr"/>
                </a:tc>
                <a:tc>
                  <a:txBody>
                    <a:bodyPr/>
                    <a:lstStyle/>
                    <a:p>
                      <a:pPr marL="0" marR="0" algn="ctr">
                        <a:lnSpc>
                          <a:spcPct val="115000"/>
                        </a:lnSpc>
                        <a:spcAft>
                          <a:spcPts val="800"/>
                        </a:spcAft>
                        <a:buNone/>
                      </a:pPr>
                      <a:r>
                        <a:rPr lang="en-US" sz="1600" b="0" kern="0" cap="none" spc="0">
                          <a:solidFill>
                            <a:schemeClr val="bg1"/>
                          </a:solidFill>
                          <a:effectLst/>
                          <a:latin typeface="+mn-lt"/>
                        </a:rPr>
                        <a:t>Sweating*</a:t>
                      </a:r>
                      <a:endParaRPr lang="en-US" sz="1600" b="0" kern="100" cap="none" spc="0">
                        <a:solidFill>
                          <a:schemeClr val="bg1"/>
                        </a:solidFill>
                        <a:effectLst/>
                        <a:latin typeface="+mn-lt"/>
                        <a:ea typeface="Aptos" panose="020B0004020202020204" pitchFamily="34" charset="0"/>
                        <a:cs typeface="Times New Roman" panose="02020603050405020304" pitchFamily="18" charset="0"/>
                      </a:endParaRPr>
                    </a:p>
                  </a:txBody>
                  <a:tcPr marL="0" marR="35755" marT="45300" marB="107267" anchor="ctr"/>
                </a:tc>
                <a:tc>
                  <a:txBody>
                    <a:bodyPr/>
                    <a:lstStyle/>
                    <a:p>
                      <a:pPr marL="0" marR="0" algn="ctr">
                        <a:lnSpc>
                          <a:spcPct val="115000"/>
                        </a:lnSpc>
                        <a:spcAft>
                          <a:spcPts val="800"/>
                        </a:spcAft>
                        <a:buNone/>
                      </a:pPr>
                      <a:r>
                        <a:rPr lang="en-US" sz="1600" b="0" kern="0" cap="none" spc="0">
                          <a:solidFill>
                            <a:schemeClr val="bg1"/>
                          </a:solidFill>
                          <a:effectLst/>
                          <a:latin typeface="+mn-lt"/>
                        </a:rPr>
                        <a:t>Drying</a:t>
                      </a:r>
                      <a:endParaRPr lang="en-US" sz="1600" b="0" kern="100" cap="none" spc="0">
                        <a:solidFill>
                          <a:schemeClr val="bg1"/>
                        </a:solidFill>
                        <a:effectLst/>
                        <a:latin typeface="+mn-lt"/>
                        <a:ea typeface="Aptos" panose="020B0004020202020204" pitchFamily="34" charset="0"/>
                        <a:cs typeface="Times New Roman" panose="02020603050405020304" pitchFamily="18" charset="0"/>
                      </a:endParaRPr>
                    </a:p>
                  </a:txBody>
                  <a:tcPr marL="0" marR="35755" marT="45300" marB="107267" anchor="ctr"/>
                </a:tc>
                <a:tc>
                  <a:txBody>
                    <a:bodyPr/>
                    <a:lstStyle/>
                    <a:p>
                      <a:pPr marL="0" marR="0" algn="ctr">
                        <a:lnSpc>
                          <a:spcPct val="115000"/>
                        </a:lnSpc>
                        <a:spcAft>
                          <a:spcPts val="800"/>
                        </a:spcAft>
                        <a:buNone/>
                      </a:pPr>
                      <a:r>
                        <a:rPr lang="en-US" sz="1600" b="0" kern="0" cap="none" spc="0">
                          <a:solidFill>
                            <a:schemeClr val="bg1"/>
                          </a:solidFill>
                          <a:effectLst/>
                          <a:latin typeface="+mn-lt"/>
                        </a:rPr>
                        <a:t>Conditioning*</a:t>
                      </a:r>
                      <a:endParaRPr lang="en-US" sz="1600" b="0" kern="100" cap="none" spc="0">
                        <a:solidFill>
                          <a:schemeClr val="bg1"/>
                        </a:solidFill>
                        <a:effectLst/>
                        <a:latin typeface="+mn-lt"/>
                        <a:ea typeface="Aptos" panose="020B0004020202020204" pitchFamily="34" charset="0"/>
                        <a:cs typeface="Times New Roman" panose="02020603050405020304" pitchFamily="18" charset="0"/>
                      </a:endParaRPr>
                    </a:p>
                  </a:txBody>
                  <a:tcPr marL="0" marR="35755" marT="45300" marB="107267" anchor="ctr"/>
                </a:tc>
                <a:extLst>
                  <a:ext uri="{0D108BD9-81ED-4DB2-BD59-A6C34878D82A}">
                    <a16:rowId xmlns:a16="http://schemas.microsoft.com/office/drawing/2014/main" val="2065193152"/>
                  </a:ext>
                </a:extLst>
              </a:tr>
              <a:tr h="266608">
                <a:tc>
                  <a:txBody>
                    <a:bodyPr/>
                    <a:lstStyle/>
                    <a:p>
                      <a:pPr marL="0" marR="0" algn="ctr">
                        <a:lnSpc>
                          <a:spcPct val="115000"/>
                        </a:lnSpc>
                        <a:spcAft>
                          <a:spcPts val="800"/>
                        </a:spcAft>
                        <a:buNone/>
                      </a:pPr>
                      <a:r>
                        <a:rPr lang="en-US" sz="1200" kern="0" cap="none" spc="0">
                          <a:solidFill>
                            <a:schemeClr val="tx1"/>
                          </a:solidFill>
                          <a:effectLst/>
                          <a:latin typeface="+mn-lt"/>
                        </a:rPr>
                        <a:t>2-3 mins</a:t>
                      </a:r>
                      <a:endParaRPr lang="en-US" sz="1200" kern="100" cap="none" spc="0">
                        <a:solidFill>
                          <a:schemeClr val="tx1"/>
                        </a:solidFill>
                        <a:effectLst/>
                        <a:latin typeface="+mn-lt"/>
                        <a:ea typeface="Aptos" panose="020B0004020202020204" pitchFamily="34" charset="0"/>
                        <a:cs typeface="Times New Roman" panose="02020603050405020304" pitchFamily="18" charset="0"/>
                      </a:endParaRPr>
                    </a:p>
                  </a:txBody>
                  <a:tcPr marL="0" marR="35755" marT="45300" marB="107267"/>
                </a:tc>
                <a:tc>
                  <a:txBody>
                    <a:bodyPr/>
                    <a:lstStyle/>
                    <a:p>
                      <a:pPr marL="0" marR="0" algn="ctr">
                        <a:lnSpc>
                          <a:spcPct val="115000"/>
                        </a:lnSpc>
                        <a:spcAft>
                          <a:spcPts val="800"/>
                        </a:spcAft>
                        <a:buNone/>
                      </a:pPr>
                      <a:r>
                        <a:rPr lang="en-US" sz="1200" kern="0" cap="none" spc="0">
                          <a:solidFill>
                            <a:schemeClr val="tx1"/>
                          </a:solidFill>
                          <a:effectLst/>
                          <a:latin typeface="+mn-lt"/>
                        </a:rPr>
                        <a:t>7-10 days</a:t>
                      </a:r>
                      <a:endParaRPr lang="en-US" sz="1200" kern="100" cap="none" spc="0">
                        <a:solidFill>
                          <a:schemeClr val="tx1"/>
                        </a:solidFill>
                        <a:effectLst/>
                        <a:latin typeface="+mn-lt"/>
                        <a:ea typeface="Aptos" panose="020B0004020202020204" pitchFamily="34" charset="0"/>
                        <a:cs typeface="Times New Roman" panose="02020603050405020304" pitchFamily="18" charset="0"/>
                      </a:endParaRPr>
                    </a:p>
                  </a:txBody>
                  <a:tcPr marL="0" marR="35755" marT="45300" marB="107267"/>
                </a:tc>
                <a:tc>
                  <a:txBody>
                    <a:bodyPr/>
                    <a:lstStyle/>
                    <a:p>
                      <a:pPr marL="0" marR="0" algn="ctr">
                        <a:lnSpc>
                          <a:spcPct val="115000"/>
                        </a:lnSpc>
                        <a:spcAft>
                          <a:spcPts val="800"/>
                        </a:spcAft>
                        <a:buNone/>
                      </a:pPr>
                      <a:r>
                        <a:rPr lang="en-US" sz="1200" kern="0" cap="none" spc="0">
                          <a:solidFill>
                            <a:schemeClr val="tx1"/>
                          </a:solidFill>
                          <a:effectLst/>
                          <a:latin typeface="+mn-lt"/>
                        </a:rPr>
                        <a:t>  2-3 weeks</a:t>
                      </a:r>
                      <a:endParaRPr lang="en-US" sz="1200" kern="100" cap="none" spc="0">
                        <a:solidFill>
                          <a:schemeClr val="tx1"/>
                        </a:solidFill>
                        <a:effectLst/>
                        <a:latin typeface="+mn-lt"/>
                        <a:ea typeface="Aptos" panose="020B0004020202020204" pitchFamily="34" charset="0"/>
                        <a:cs typeface="Times New Roman" panose="02020603050405020304" pitchFamily="18" charset="0"/>
                      </a:endParaRPr>
                    </a:p>
                  </a:txBody>
                  <a:tcPr marL="0" marR="35755" marT="45300" marB="107267"/>
                </a:tc>
                <a:tc>
                  <a:txBody>
                    <a:bodyPr/>
                    <a:lstStyle/>
                    <a:p>
                      <a:pPr marL="0" marR="0" algn="ctr">
                        <a:lnSpc>
                          <a:spcPct val="115000"/>
                        </a:lnSpc>
                        <a:spcAft>
                          <a:spcPts val="800"/>
                        </a:spcAft>
                        <a:buNone/>
                      </a:pPr>
                      <a:r>
                        <a:rPr lang="en-US" sz="1200" kern="0" cap="none" spc="0">
                          <a:solidFill>
                            <a:schemeClr val="tx1"/>
                          </a:solidFill>
                          <a:effectLst/>
                          <a:latin typeface="+mn-lt"/>
                        </a:rPr>
                        <a:t>2-6 months</a:t>
                      </a:r>
                      <a:endParaRPr lang="en-US" sz="1200" kern="100" cap="none" spc="0">
                        <a:solidFill>
                          <a:schemeClr val="tx1"/>
                        </a:solidFill>
                        <a:effectLst/>
                        <a:latin typeface="+mn-lt"/>
                        <a:ea typeface="Aptos" panose="020B0004020202020204" pitchFamily="34" charset="0"/>
                        <a:cs typeface="Times New Roman" panose="02020603050405020304" pitchFamily="18" charset="0"/>
                      </a:endParaRPr>
                    </a:p>
                  </a:txBody>
                  <a:tcPr marL="0" marR="35755" marT="45300" marB="107267"/>
                </a:tc>
                <a:extLst>
                  <a:ext uri="{0D108BD9-81ED-4DB2-BD59-A6C34878D82A}">
                    <a16:rowId xmlns:a16="http://schemas.microsoft.com/office/drawing/2014/main" val="4048180128"/>
                  </a:ext>
                </a:extLst>
              </a:tr>
              <a:tr h="1852050">
                <a:tc>
                  <a:txBody>
                    <a:bodyPr/>
                    <a:lstStyle/>
                    <a:p>
                      <a:pPr marL="0" marR="0" algn="l" defTabSz="914400" rtl="0" eaLnBrk="1" latinLnBrk="0" hangingPunct="1">
                        <a:lnSpc>
                          <a:spcPct val="115000"/>
                        </a:lnSpc>
                        <a:spcAft>
                          <a:spcPts val="800"/>
                        </a:spcAft>
                        <a:buNone/>
                      </a:pPr>
                      <a:r>
                        <a:rPr lang="en-US" sz="1200" kern="0" cap="none" spc="0">
                          <a:solidFill>
                            <a:schemeClr val="tx1"/>
                          </a:solidFill>
                          <a:effectLst/>
                          <a:latin typeface="+mn-lt"/>
                          <a:ea typeface="+mn-ea"/>
                          <a:cs typeface="+mn-cs"/>
                        </a:rPr>
                        <a:t>Halts vegetative growth &amp; initiates enzymatic reactions. Typically, it involves blanching beans in hot water (~65°C) for 2-3 minutes</a:t>
                      </a:r>
                    </a:p>
                  </a:txBody>
                  <a:tcPr marL="0" marR="35755" marT="45300" marB="107267" anchor="ctr"/>
                </a:tc>
                <a:tc>
                  <a:txBody>
                    <a:bodyPr/>
                    <a:lstStyle/>
                    <a:p>
                      <a:pPr marL="0" marR="0" lvl="0" indent="0" algn="l" defTabSz="914400" rtl="0" eaLnBrk="1" fontAlgn="auto" latinLnBrk="0" hangingPunct="1">
                        <a:lnSpc>
                          <a:spcPct val="115000"/>
                        </a:lnSpc>
                        <a:spcBef>
                          <a:spcPts val="0"/>
                        </a:spcBef>
                        <a:spcAft>
                          <a:spcPts val="800"/>
                        </a:spcAft>
                        <a:buClrTx/>
                        <a:buSzTx/>
                        <a:buFontTx/>
                        <a:buNone/>
                        <a:tabLst/>
                        <a:defRPr/>
                      </a:pPr>
                      <a:endParaRPr lang="en-US" sz="1200" kern="0" cap="none" spc="0">
                        <a:solidFill>
                          <a:schemeClr val="tx1"/>
                        </a:solidFill>
                        <a:effectLst/>
                        <a:latin typeface="+mn-lt"/>
                      </a:endParaRPr>
                    </a:p>
                    <a:p>
                      <a:pPr marL="0" marR="0" lvl="0" indent="0" algn="l" defTabSz="914400" rtl="0" eaLnBrk="1" fontAlgn="auto" latinLnBrk="0" hangingPunct="1">
                        <a:lnSpc>
                          <a:spcPct val="115000"/>
                        </a:lnSpc>
                        <a:spcBef>
                          <a:spcPts val="0"/>
                        </a:spcBef>
                        <a:spcAft>
                          <a:spcPts val="800"/>
                        </a:spcAft>
                        <a:buClrTx/>
                        <a:buSzTx/>
                        <a:buFontTx/>
                        <a:buNone/>
                        <a:tabLst/>
                        <a:defRPr/>
                      </a:pPr>
                      <a:r>
                        <a:rPr lang="en-US" sz="1200" kern="0" cap="none" spc="0">
                          <a:solidFill>
                            <a:schemeClr val="tx1"/>
                          </a:solidFill>
                          <a:effectLst/>
                          <a:latin typeface="+mn-lt"/>
                        </a:rPr>
                        <a:t>Promotes enzymatic activity and oxidation. Beans are kept in insulated boxes to maintain warmth and humidity for 7-10 days. </a:t>
                      </a:r>
                      <a:endParaRPr lang="en-US" sz="1200" kern="100" cap="none" spc="0">
                        <a:solidFill>
                          <a:schemeClr val="tx1"/>
                        </a:solidFill>
                        <a:effectLst/>
                        <a:latin typeface="+mn-lt"/>
                      </a:endParaRPr>
                    </a:p>
                    <a:p>
                      <a:pPr marL="0" marR="0" algn="ctr">
                        <a:lnSpc>
                          <a:spcPct val="115000"/>
                        </a:lnSpc>
                        <a:spcAft>
                          <a:spcPts val="800"/>
                        </a:spcAft>
                        <a:buNone/>
                      </a:pPr>
                      <a:endParaRPr lang="en-US" sz="1200" kern="100" cap="none" spc="0">
                        <a:solidFill>
                          <a:schemeClr val="tx1"/>
                        </a:solidFill>
                        <a:effectLst/>
                        <a:latin typeface="+mn-lt"/>
                        <a:ea typeface="Aptos" panose="020B0004020202020204" pitchFamily="34" charset="0"/>
                        <a:cs typeface="Times New Roman" panose="02020603050405020304" pitchFamily="18" charset="0"/>
                      </a:endParaRPr>
                    </a:p>
                  </a:txBody>
                  <a:tcPr marL="0" marR="35755" marT="45300" marB="107267"/>
                </a:tc>
                <a:tc>
                  <a:txBody>
                    <a:bodyPr/>
                    <a:lstStyle/>
                    <a:p>
                      <a:pPr marL="0" marR="0" algn="l">
                        <a:lnSpc>
                          <a:spcPct val="115000"/>
                        </a:lnSpc>
                        <a:spcAft>
                          <a:spcPts val="800"/>
                        </a:spcAft>
                        <a:buNone/>
                      </a:pPr>
                      <a:endParaRPr lang="en-US" sz="1200" kern="0" cap="none" spc="0">
                        <a:solidFill>
                          <a:schemeClr val="tx1"/>
                        </a:solidFill>
                        <a:effectLst/>
                        <a:latin typeface="+mn-lt"/>
                      </a:endParaRPr>
                    </a:p>
                    <a:p>
                      <a:pPr marL="0" marR="0" algn="l">
                        <a:lnSpc>
                          <a:spcPct val="115000"/>
                        </a:lnSpc>
                        <a:spcAft>
                          <a:spcPts val="800"/>
                        </a:spcAft>
                        <a:buNone/>
                      </a:pPr>
                      <a:r>
                        <a:rPr lang="en-US" sz="1200" kern="0" cap="none" spc="0">
                          <a:solidFill>
                            <a:schemeClr val="tx1"/>
                          </a:solidFill>
                          <a:effectLst/>
                          <a:latin typeface="+mn-lt"/>
                        </a:rPr>
                        <a:t>Reduces moisture content to prevent spoilage. Beans are sun-dried or placed in dryers until they reach about 25-30% moisture. This can take 2-3 weeks. </a:t>
                      </a:r>
                      <a:endParaRPr lang="en-US" sz="1200" kern="100" cap="none" spc="0">
                        <a:solidFill>
                          <a:schemeClr val="tx1"/>
                        </a:solidFill>
                        <a:effectLst/>
                        <a:latin typeface="+mn-lt"/>
                        <a:ea typeface="Aptos" panose="020B0004020202020204" pitchFamily="34" charset="0"/>
                        <a:cs typeface="Times New Roman" panose="02020603050405020304" pitchFamily="18" charset="0"/>
                      </a:endParaRPr>
                    </a:p>
                  </a:txBody>
                  <a:tcPr marL="0" marR="35755" marT="45300" marB="107267"/>
                </a:tc>
                <a:tc>
                  <a:txBody>
                    <a:bodyPr/>
                    <a:lstStyle/>
                    <a:p>
                      <a:pPr marL="0" marR="0" algn="l">
                        <a:lnSpc>
                          <a:spcPct val="115000"/>
                        </a:lnSpc>
                        <a:spcAft>
                          <a:spcPts val="800"/>
                        </a:spcAft>
                        <a:buNone/>
                      </a:pPr>
                      <a:endParaRPr lang="en-US" sz="1200" kern="0" cap="none" spc="0">
                        <a:solidFill>
                          <a:schemeClr val="tx1"/>
                        </a:solidFill>
                        <a:effectLst/>
                        <a:latin typeface="+mn-lt"/>
                      </a:endParaRPr>
                    </a:p>
                    <a:p>
                      <a:pPr marL="0" marR="0" algn="l">
                        <a:lnSpc>
                          <a:spcPct val="115000"/>
                        </a:lnSpc>
                        <a:spcAft>
                          <a:spcPts val="800"/>
                        </a:spcAft>
                        <a:buNone/>
                      </a:pPr>
                      <a:r>
                        <a:rPr lang="en-US" sz="1200" kern="0" cap="none" spc="0">
                          <a:solidFill>
                            <a:schemeClr val="tx1"/>
                          </a:solidFill>
                          <a:effectLst/>
                          <a:latin typeface="+mn-lt"/>
                        </a:rPr>
                        <a:t>Beans are stored in closed boxes for several months (typically 3-6 months) to develop their full flavor profile. </a:t>
                      </a:r>
                      <a:endParaRPr lang="en-US" sz="1200" kern="100" cap="none" spc="0">
                        <a:solidFill>
                          <a:schemeClr val="tx1"/>
                        </a:solidFill>
                        <a:effectLst/>
                        <a:latin typeface="+mn-lt"/>
                        <a:ea typeface="Aptos" panose="020B0004020202020204" pitchFamily="34" charset="0"/>
                        <a:cs typeface="Times New Roman" panose="02020603050405020304" pitchFamily="18" charset="0"/>
                      </a:endParaRPr>
                    </a:p>
                  </a:txBody>
                  <a:tcPr marL="0" marR="35755" marT="45300" marB="107267"/>
                </a:tc>
                <a:extLst>
                  <a:ext uri="{0D108BD9-81ED-4DB2-BD59-A6C34878D82A}">
                    <a16:rowId xmlns:a16="http://schemas.microsoft.com/office/drawing/2014/main" val="1253203509"/>
                  </a:ext>
                </a:extLst>
              </a:tr>
            </a:tbl>
          </a:graphicData>
        </a:graphic>
      </p:graphicFrame>
      <p:graphicFrame>
        <p:nvGraphicFramePr>
          <p:cNvPr id="12" name="Table 11">
            <a:extLst>
              <a:ext uri="{FF2B5EF4-FFF2-40B4-BE49-F238E27FC236}">
                <a16:creationId xmlns:a16="http://schemas.microsoft.com/office/drawing/2014/main" id="{68AFE008-3C17-EE78-EE1F-555543938F12}"/>
              </a:ext>
            </a:extLst>
          </p:cNvPr>
          <p:cNvGraphicFramePr>
            <a:graphicFrameLocks noGrp="1"/>
          </p:cNvGraphicFramePr>
          <p:nvPr>
            <p:extLst>
              <p:ext uri="{D42A27DB-BD31-4B8C-83A1-F6EECF244321}">
                <p14:modId xmlns:p14="http://schemas.microsoft.com/office/powerpoint/2010/main" val="3389020022"/>
              </p:ext>
            </p:extLst>
          </p:nvPr>
        </p:nvGraphicFramePr>
        <p:xfrm>
          <a:off x="6709139" y="1936219"/>
          <a:ext cx="4868335" cy="2063925"/>
        </p:xfrm>
        <a:graphic>
          <a:graphicData uri="http://schemas.openxmlformats.org/drawingml/2006/table">
            <a:tbl>
              <a:tblPr firstRow="1" bandRow="1">
                <a:tableStyleId>{69012ECD-51FC-41F1-AA8D-1B2483CD663E}</a:tableStyleId>
              </a:tblPr>
              <a:tblGrid>
                <a:gridCol w="1721939">
                  <a:extLst>
                    <a:ext uri="{9D8B030D-6E8A-4147-A177-3AD203B41FA5}">
                      <a16:colId xmlns:a16="http://schemas.microsoft.com/office/drawing/2014/main" val="1676738197"/>
                    </a:ext>
                  </a:extLst>
                </a:gridCol>
                <a:gridCol w="1681566">
                  <a:extLst>
                    <a:ext uri="{9D8B030D-6E8A-4147-A177-3AD203B41FA5}">
                      <a16:colId xmlns:a16="http://schemas.microsoft.com/office/drawing/2014/main" val="2431834208"/>
                    </a:ext>
                  </a:extLst>
                </a:gridCol>
                <a:gridCol w="1464830">
                  <a:extLst>
                    <a:ext uri="{9D8B030D-6E8A-4147-A177-3AD203B41FA5}">
                      <a16:colId xmlns:a16="http://schemas.microsoft.com/office/drawing/2014/main" val="48521751"/>
                    </a:ext>
                  </a:extLst>
                </a:gridCol>
              </a:tblGrid>
              <a:tr h="524859">
                <a:tc>
                  <a:txBody>
                    <a:bodyPr/>
                    <a:lstStyle/>
                    <a:p>
                      <a:pPr marL="0" marR="0" algn="ctr">
                        <a:lnSpc>
                          <a:spcPct val="115000"/>
                        </a:lnSpc>
                        <a:spcAft>
                          <a:spcPts val="800"/>
                        </a:spcAft>
                        <a:buNone/>
                      </a:pPr>
                      <a:r>
                        <a:rPr lang="en-US" sz="1600" b="0" kern="100" cap="none" spc="0">
                          <a:solidFill>
                            <a:schemeClr val="bg1"/>
                          </a:solidFill>
                          <a:effectLst/>
                          <a:latin typeface="Aptos" panose="020B0004020202020204" pitchFamily="34" charset="0"/>
                          <a:ea typeface="Aptos" panose="020B0004020202020204" pitchFamily="34" charset="0"/>
                          <a:cs typeface="Times New Roman" panose="02020603050405020304" pitchFamily="18" charset="0"/>
                        </a:rPr>
                        <a:t>Curing Equipment </a:t>
                      </a:r>
                    </a:p>
                  </a:txBody>
                  <a:tcPr marL="0" marR="35755" marT="45300" marB="107267" anchor="ctr"/>
                </a:tc>
                <a:tc>
                  <a:txBody>
                    <a:bodyPr/>
                    <a:lstStyle/>
                    <a:p>
                      <a:pPr marL="0" marR="0" algn="ctr">
                        <a:lnSpc>
                          <a:spcPct val="115000"/>
                        </a:lnSpc>
                        <a:spcAft>
                          <a:spcPts val="800"/>
                        </a:spcAft>
                        <a:buNone/>
                      </a:pPr>
                      <a:r>
                        <a:rPr lang="en-US" sz="1600" b="0" kern="100" cap="none" spc="0">
                          <a:solidFill>
                            <a:schemeClr val="bg1"/>
                          </a:solidFill>
                          <a:effectLst/>
                          <a:latin typeface="Aptos" panose="020B0004020202020204" pitchFamily="34" charset="0"/>
                          <a:ea typeface="Aptos" panose="020B0004020202020204" pitchFamily="34" charset="0"/>
                          <a:cs typeface="Times New Roman" panose="02020603050405020304" pitchFamily="18" charset="0"/>
                        </a:rPr>
                        <a:t>Used for </a:t>
                      </a:r>
                    </a:p>
                  </a:txBody>
                  <a:tcPr marL="0" marR="35755" marT="45300" marB="107267" anchor="ctr"/>
                </a:tc>
                <a:tc>
                  <a:txBody>
                    <a:bodyPr/>
                    <a:lstStyle/>
                    <a:p>
                      <a:pPr marL="0" marR="0" algn="ctr">
                        <a:lnSpc>
                          <a:spcPct val="115000"/>
                        </a:lnSpc>
                        <a:spcAft>
                          <a:spcPts val="800"/>
                        </a:spcAft>
                        <a:buNone/>
                      </a:pPr>
                      <a:r>
                        <a:rPr lang="en-US" sz="1600" b="0" kern="100" cap="none" spc="0">
                          <a:solidFill>
                            <a:schemeClr val="bg1"/>
                          </a:solidFill>
                          <a:effectLst/>
                          <a:latin typeface="Aptos" panose="020B0004020202020204" pitchFamily="34" charset="0"/>
                          <a:ea typeface="Aptos" panose="020B0004020202020204" pitchFamily="34" charset="0"/>
                          <a:cs typeface="Times New Roman" panose="02020603050405020304" pitchFamily="18" charset="0"/>
                        </a:rPr>
                        <a:t>Estimated Cost </a:t>
                      </a:r>
                    </a:p>
                  </a:txBody>
                  <a:tcPr marL="0" marR="35755" marT="45300" marB="107267" anchor="ctr"/>
                </a:tc>
                <a:extLst>
                  <a:ext uri="{0D108BD9-81ED-4DB2-BD59-A6C34878D82A}">
                    <a16:rowId xmlns:a16="http://schemas.microsoft.com/office/drawing/2014/main" val="2065193152"/>
                  </a:ext>
                </a:extLst>
              </a:tr>
              <a:tr h="735381">
                <a:tc>
                  <a:txBody>
                    <a:bodyPr/>
                    <a:lstStyle/>
                    <a:p>
                      <a:pPr marL="0" marR="0" algn="l">
                        <a:lnSpc>
                          <a:spcPct val="115000"/>
                        </a:lnSpc>
                        <a:spcAft>
                          <a:spcPts val="800"/>
                        </a:spcAft>
                        <a:buNone/>
                      </a:pPr>
                      <a:r>
                        <a:rPr lang="en-US" sz="1200" kern="100" cap="none" spc="0">
                          <a:solidFill>
                            <a:schemeClr val="tx1"/>
                          </a:solidFill>
                          <a:effectLst/>
                          <a:latin typeface="Aptos" panose="020B0004020202020204" pitchFamily="34" charset="0"/>
                          <a:ea typeface="Aptos" panose="020B0004020202020204" pitchFamily="34" charset="0"/>
                          <a:cs typeface="Times New Roman" panose="02020603050405020304" pitchFamily="18" charset="0"/>
                        </a:rPr>
                        <a:t>King Son Vanilla Curing Chamber </a:t>
                      </a:r>
                    </a:p>
                  </a:txBody>
                  <a:tcPr marL="0" marR="35755" marT="45300" marB="107267"/>
                </a:tc>
                <a:tc>
                  <a:txBody>
                    <a:bodyPr/>
                    <a:lstStyle/>
                    <a:p>
                      <a:pPr marL="0" marR="0" algn="ctr">
                        <a:lnSpc>
                          <a:spcPct val="115000"/>
                        </a:lnSpc>
                        <a:spcAft>
                          <a:spcPts val="800"/>
                        </a:spcAft>
                        <a:buNone/>
                      </a:pPr>
                      <a:r>
                        <a:rPr lang="en-US" sz="1200" kern="100" cap="none" spc="0">
                          <a:solidFill>
                            <a:schemeClr val="tx1"/>
                          </a:solidFill>
                          <a:effectLst/>
                          <a:latin typeface="Aptos" panose="020B0004020202020204" pitchFamily="34" charset="0"/>
                          <a:ea typeface="Aptos" panose="020B0004020202020204" pitchFamily="34" charset="0"/>
                          <a:cs typeface="Times New Roman" panose="02020603050405020304" pitchFamily="18" charset="0"/>
                        </a:rPr>
                        <a:t>Killing </a:t>
                      </a:r>
                    </a:p>
                    <a:p>
                      <a:pPr marL="0" marR="0" algn="ctr">
                        <a:lnSpc>
                          <a:spcPct val="115000"/>
                        </a:lnSpc>
                        <a:spcAft>
                          <a:spcPts val="800"/>
                        </a:spcAft>
                        <a:buNone/>
                      </a:pPr>
                      <a:r>
                        <a:rPr lang="en-US" sz="1200" kern="100" cap="none" spc="0">
                          <a:solidFill>
                            <a:schemeClr val="tx1"/>
                          </a:solidFill>
                          <a:effectLst/>
                          <a:latin typeface="Aptos" panose="020B0004020202020204" pitchFamily="34" charset="0"/>
                          <a:ea typeface="Aptos" panose="020B0004020202020204" pitchFamily="34" charset="0"/>
                          <a:cs typeface="Times New Roman" panose="02020603050405020304" pitchFamily="18" charset="0"/>
                        </a:rPr>
                        <a:t>Sweating</a:t>
                      </a:r>
                    </a:p>
                    <a:p>
                      <a:pPr marL="0" marR="0" algn="ctr">
                        <a:lnSpc>
                          <a:spcPct val="115000"/>
                        </a:lnSpc>
                        <a:spcAft>
                          <a:spcPts val="800"/>
                        </a:spcAft>
                        <a:buNone/>
                      </a:pPr>
                      <a:r>
                        <a:rPr lang="en-US" sz="1200" kern="100" cap="none" spc="0">
                          <a:solidFill>
                            <a:schemeClr val="tx1"/>
                          </a:solidFill>
                          <a:effectLst/>
                          <a:latin typeface="Aptos" panose="020B0004020202020204" pitchFamily="34" charset="0"/>
                          <a:ea typeface="Aptos" panose="020B0004020202020204" pitchFamily="34" charset="0"/>
                          <a:cs typeface="Times New Roman" panose="02020603050405020304" pitchFamily="18" charset="0"/>
                        </a:rPr>
                        <a:t>Conditioning </a:t>
                      </a:r>
                    </a:p>
                  </a:txBody>
                  <a:tcPr marL="0" marR="35755" marT="45300" marB="107267"/>
                </a:tc>
                <a:tc>
                  <a:txBody>
                    <a:bodyPr/>
                    <a:lstStyle/>
                    <a:p>
                      <a:pPr marL="0" marR="0" algn="ctr">
                        <a:lnSpc>
                          <a:spcPct val="115000"/>
                        </a:lnSpc>
                        <a:spcAft>
                          <a:spcPts val="800"/>
                        </a:spcAft>
                        <a:buNone/>
                      </a:pPr>
                      <a:r>
                        <a:rPr lang="en-US" sz="1200" kern="100" cap="none" spc="0">
                          <a:solidFill>
                            <a:schemeClr val="tx1"/>
                          </a:solidFill>
                          <a:effectLst/>
                          <a:latin typeface="Aptos" panose="020B0004020202020204" pitchFamily="34" charset="0"/>
                          <a:ea typeface="Aptos" panose="020B0004020202020204" pitchFamily="34" charset="0"/>
                          <a:cs typeface="Times New Roman" panose="02020603050405020304" pitchFamily="18" charset="0"/>
                        </a:rPr>
                        <a:t>$20,000 to $50,000</a:t>
                      </a:r>
                    </a:p>
                  </a:txBody>
                  <a:tcPr marL="0" marR="35755" marT="45300" marB="107267"/>
                </a:tc>
                <a:extLst>
                  <a:ext uri="{0D108BD9-81ED-4DB2-BD59-A6C34878D82A}">
                    <a16:rowId xmlns:a16="http://schemas.microsoft.com/office/drawing/2014/main" val="4048180128"/>
                  </a:ext>
                </a:extLst>
              </a:tr>
              <a:tr h="427069">
                <a:tc>
                  <a:txBody>
                    <a:bodyPr/>
                    <a:lstStyle/>
                    <a:p>
                      <a:pPr marL="0" marR="0" algn="l">
                        <a:lnSpc>
                          <a:spcPct val="115000"/>
                        </a:lnSpc>
                        <a:spcAft>
                          <a:spcPts val="800"/>
                        </a:spcAft>
                        <a:buNone/>
                      </a:pPr>
                      <a:r>
                        <a:rPr lang="en-US" sz="1200" kern="100" cap="none" spc="0">
                          <a:solidFill>
                            <a:schemeClr val="tx1"/>
                          </a:solidFill>
                          <a:effectLst/>
                          <a:latin typeface="Aptos" panose="020B0004020202020204" pitchFamily="34" charset="0"/>
                          <a:ea typeface="Aptos" panose="020B0004020202020204" pitchFamily="34" charset="0"/>
                          <a:cs typeface="Times New Roman" panose="02020603050405020304" pitchFamily="18" charset="0"/>
                        </a:rPr>
                        <a:t>Industrial hot air tray   dryers </a:t>
                      </a:r>
                    </a:p>
                  </a:txBody>
                  <a:tcPr marL="0" marR="35755" marT="45300" marB="107267" anchor="ctr"/>
                </a:tc>
                <a:tc>
                  <a:txBody>
                    <a:bodyPr/>
                    <a:lstStyle/>
                    <a:p>
                      <a:pPr marL="0" marR="0" algn="ctr">
                        <a:lnSpc>
                          <a:spcPct val="115000"/>
                        </a:lnSpc>
                        <a:spcAft>
                          <a:spcPts val="800"/>
                        </a:spcAft>
                        <a:buNone/>
                      </a:pPr>
                      <a:r>
                        <a:rPr lang="en-US" sz="1200" kern="100" cap="none" spc="0">
                          <a:solidFill>
                            <a:schemeClr val="tx1"/>
                          </a:solidFill>
                          <a:effectLst/>
                          <a:latin typeface="Aptos" panose="020B0004020202020204" pitchFamily="34" charset="0"/>
                          <a:ea typeface="Aptos" panose="020B0004020202020204" pitchFamily="34" charset="0"/>
                          <a:cs typeface="Times New Roman" panose="02020603050405020304" pitchFamily="18" charset="0"/>
                        </a:rPr>
                        <a:t>Drying </a:t>
                      </a:r>
                    </a:p>
                  </a:txBody>
                  <a:tcPr marL="0" marR="35755" marT="45300" marB="107267" anchor="ctr"/>
                </a:tc>
                <a:tc>
                  <a:txBody>
                    <a:bodyPr/>
                    <a:lstStyle/>
                    <a:p>
                      <a:pPr marL="0" marR="0" algn="ctr">
                        <a:lnSpc>
                          <a:spcPct val="115000"/>
                        </a:lnSpc>
                        <a:spcAft>
                          <a:spcPts val="800"/>
                        </a:spcAft>
                        <a:buNone/>
                      </a:pPr>
                      <a:r>
                        <a:rPr lang="en-US" sz="1200" kern="100" cap="none" spc="0">
                          <a:solidFill>
                            <a:schemeClr val="tx1"/>
                          </a:solidFill>
                          <a:effectLst/>
                          <a:latin typeface="Aptos" panose="020B0004020202020204" pitchFamily="34" charset="0"/>
                          <a:ea typeface="Aptos" panose="020B0004020202020204" pitchFamily="34" charset="0"/>
                          <a:cs typeface="Times New Roman" panose="02020603050405020304" pitchFamily="18" charset="0"/>
                        </a:rPr>
                        <a:t>$3,000 to $4,800</a:t>
                      </a:r>
                    </a:p>
                  </a:txBody>
                  <a:tcPr marL="0" marR="35755" marT="45300" marB="107267"/>
                </a:tc>
                <a:extLst>
                  <a:ext uri="{0D108BD9-81ED-4DB2-BD59-A6C34878D82A}">
                    <a16:rowId xmlns:a16="http://schemas.microsoft.com/office/drawing/2014/main" val="1253203509"/>
                  </a:ext>
                </a:extLst>
              </a:tr>
            </a:tbl>
          </a:graphicData>
        </a:graphic>
      </p:graphicFrame>
      <p:sp>
        <p:nvSpPr>
          <p:cNvPr id="14" name="TextBox 13">
            <a:extLst>
              <a:ext uri="{FF2B5EF4-FFF2-40B4-BE49-F238E27FC236}">
                <a16:creationId xmlns:a16="http://schemas.microsoft.com/office/drawing/2014/main" id="{4CE674BD-110E-0666-2950-4806CF100DB7}"/>
              </a:ext>
            </a:extLst>
          </p:cNvPr>
          <p:cNvSpPr txBox="1"/>
          <p:nvPr/>
        </p:nvSpPr>
        <p:spPr>
          <a:xfrm>
            <a:off x="540690" y="1324923"/>
            <a:ext cx="5699500" cy="369332"/>
          </a:xfrm>
          <a:prstGeom prst="rect">
            <a:avLst/>
          </a:prstGeom>
          <a:solidFill>
            <a:schemeClr val="bg2">
              <a:lumMod val="90000"/>
            </a:schemeClr>
          </a:solidFill>
        </p:spPr>
        <p:txBody>
          <a:bodyPr wrap="square" rtlCol="0">
            <a:spAutoFit/>
          </a:bodyPr>
          <a:lstStyle/>
          <a:p>
            <a:r>
              <a:rPr lang="en-US"/>
              <a:t>Curing Process</a:t>
            </a:r>
          </a:p>
        </p:txBody>
      </p:sp>
      <p:sp>
        <p:nvSpPr>
          <p:cNvPr id="16" name="TextBox 15">
            <a:extLst>
              <a:ext uri="{FF2B5EF4-FFF2-40B4-BE49-F238E27FC236}">
                <a16:creationId xmlns:a16="http://schemas.microsoft.com/office/drawing/2014/main" id="{9D1EBF38-A158-0BA9-A97C-F40597E5E483}"/>
              </a:ext>
            </a:extLst>
          </p:cNvPr>
          <p:cNvSpPr txBox="1"/>
          <p:nvPr/>
        </p:nvSpPr>
        <p:spPr>
          <a:xfrm>
            <a:off x="6709139" y="1345168"/>
            <a:ext cx="4868335" cy="369332"/>
          </a:xfrm>
          <a:prstGeom prst="rect">
            <a:avLst/>
          </a:prstGeom>
          <a:solidFill>
            <a:schemeClr val="bg2">
              <a:lumMod val="90000"/>
            </a:schemeClr>
          </a:solidFill>
        </p:spPr>
        <p:txBody>
          <a:bodyPr wrap="square" rtlCol="0">
            <a:spAutoFit/>
          </a:bodyPr>
          <a:lstStyle/>
          <a:p>
            <a:r>
              <a:rPr lang="en-US"/>
              <a:t>Equipment needs &amp; costs </a:t>
            </a:r>
          </a:p>
        </p:txBody>
      </p:sp>
      <p:graphicFrame>
        <p:nvGraphicFramePr>
          <p:cNvPr id="20" name="TextBox 7">
            <a:extLst>
              <a:ext uri="{FF2B5EF4-FFF2-40B4-BE49-F238E27FC236}">
                <a16:creationId xmlns:a16="http://schemas.microsoft.com/office/drawing/2014/main" id="{BBC44365-15D4-C727-8676-BBC370683B95}"/>
              </a:ext>
            </a:extLst>
          </p:cNvPr>
          <p:cNvGraphicFramePr/>
          <p:nvPr>
            <p:extLst>
              <p:ext uri="{D42A27DB-BD31-4B8C-83A1-F6EECF244321}">
                <p14:modId xmlns:p14="http://schemas.microsoft.com/office/powerpoint/2010/main" val="1558981352"/>
              </p:ext>
            </p:extLst>
          </p:nvPr>
        </p:nvGraphicFramePr>
        <p:xfrm>
          <a:off x="604298" y="5220944"/>
          <a:ext cx="11324102" cy="159743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Picture 5" descr="A close-up of a bunch of vanilla beans&#10;&#10;AI-generated content may be incorrect.">
            <a:extLst>
              <a:ext uri="{FF2B5EF4-FFF2-40B4-BE49-F238E27FC236}">
                <a16:creationId xmlns:a16="http://schemas.microsoft.com/office/drawing/2014/main" id="{B0175493-4453-A648-99AA-0808BE9EC9B8}"/>
              </a:ext>
            </a:extLst>
          </p:cNvPr>
          <p:cNvPicPr>
            <a:picLocks noChangeAspect="1"/>
          </p:cNvPicPr>
          <p:nvPr/>
        </p:nvPicPr>
        <p:blipFill>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10634643" y="65156"/>
            <a:ext cx="1474304" cy="98287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0640114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C588A7-9FEC-923E-3738-4C3FD32E8D4D}"/>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C52C98DD-91A4-A406-8247-F31148A05F0A}"/>
              </a:ext>
            </a:extLst>
          </p:cNvPr>
          <p:cNvSpPr/>
          <p:nvPr/>
        </p:nvSpPr>
        <p:spPr>
          <a:xfrm>
            <a:off x="0" y="0"/>
            <a:ext cx="12192000" cy="1113183"/>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FD030D1-C7D3-E6CE-D5EB-764233EC2931}"/>
              </a:ext>
            </a:extLst>
          </p:cNvPr>
          <p:cNvSpPr>
            <a:spLocks noGrp="1"/>
          </p:cNvSpPr>
          <p:nvPr>
            <p:ph type="title"/>
          </p:nvPr>
        </p:nvSpPr>
        <p:spPr>
          <a:xfrm>
            <a:off x="457202" y="0"/>
            <a:ext cx="10577887" cy="1159200"/>
          </a:xfrm>
        </p:spPr>
        <p:txBody>
          <a:bodyPr vert="horz" lIns="91440" tIns="45720" rIns="91440" bIns="45720" rtlCol="0" anchor="ctr">
            <a:normAutofit/>
          </a:bodyPr>
          <a:lstStyle/>
          <a:p>
            <a:r>
              <a:rPr lang="en-US" sz="2800" kern="1200">
                <a:solidFill>
                  <a:schemeClr val="bg1"/>
                </a:solidFill>
                <a:latin typeface="+mj-lt"/>
                <a:ea typeface="+mj-ea"/>
                <a:cs typeface="+mj-cs"/>
              </a:rPr>
              <a:t>Natural Vanilla  - Supply Chain Value Journey: Traditional vs. Greenhouse </a:t>
            </a:r>
          </a:p>
        </p:txBody>
      </p:sp>
      <p:graphicFrame>
        <p:nvGraphicFramePr>
          <p:cNvPr id="52" name="Table 51">
            <a:extLst>
              <a:ext uri="{FF2B5EF4-FFF2-40B4-BE49-F238E27FC236}">
                <a16:creationId xmlns:a16="http://schemas.microsoft.com/office/drawing/2014/main" id="{6BE783F4-EA4A-EFF7-DDE2-2E472EC96D1C}"/>
              </a:ext>
            </a:extLst>
          </p:cNvPr>
          <p:cNvGraphicFramePr>
            <a:graphicFrameLocks noGrp="1"/>
          </p:cNvGraphicFramePr>
          <p:nvPr>
            <p:extLst>
              <p:ext uri="{D42A27DB-BD31-4B8C-83A1-F6EECF244321}">
                <p14:modId xmlns:p14="http://schemas.microsoft.com/office/powerpoint/2010/main" val="1348626223"/>
              </p:ext>
            </p:extLst>
          </p:nvPr>
        </p:nvGraphicFramePr>
        <p:xfrm>
          <a:off x="1535930" y="1849580"/>
          <a:ext cx="9092841" cy="2042160"/>
        </p:xfrm>
        <a:graphic>
          <a:graphicData uri="http://schemas.openxmlformats.org/drawingml/2006/table">
            <a:tbl>
              <a:tblPr firstRow="1" bandRow="1">
                <a:tableStyleId>{69012ECD-51FC-41F1-AA8D-1B2483CD663E}</a:tableStyleId>
              </a:tblPr>
              <a:tblGrid>
                <a:gridCol w="1557655">
                  <a:extLst>
                    <a:ext uri="{9D8B030D-6E8A-4147-A177-3AD203B41FA5}">
                      <a16:colId xmlns:a16="http://schemas.microsoft.com/office/drawing/2014/main" val="2334198268"/>
                    </a:ext>
                  </a:extLst>
                </a:gridCol>
                <a:gridCol w="1929130">
                  <a:extLst>
                    <a:ext uri="{9D8B030D-6E8A-4147-A177-3AD203B41FA5}">
                      <a16:colId xmlns:a16="http://schemas.microsoft.com/office/drawing/2014/main" val="809683302"/>
                    </a:ext>
                  </a:extLst>
                </a:gridCol>
                <a:gridCol w="1933893">
                  <a:extLst>
                    <a:ext uri="{9D8B030D-6E8A-4147-A177-3AD203B41FA5}">
                      <a16:colId xmlns:a16="http://schemas.microsoft.com/office/drawing/2014/main" val="2632371623"/>
                    </a:ext>
                  </a:extLst>
                </a:gridCol>
                <a:gridCol w="748728">
                  <a:extLst>
                    <a:ext uri="{9D8B030D-6E8A-4147-A177-3AD203B41FA5}">
                      <a16:colId xmlns:a16="http://schemas.microsoft.com/office/drawing/2014/main" val="1249937393"/>
                    </a:ext>
                  </a:extLst>
                </a:gridCol>
                <a:gridCol w="1171300">
                  <a:extLst>
                    <a:ext uri="{9D8B030D-6E8A-4147-A177-3AD203B41FA5}">
                      <a16:colId xmlns:a16="http://schemas.microsoft.com/office/drawing/2014/main" val="2762350362"/>
                    </a:ext>
                  </a:extLst>
                </a:gridCol>
                <a:gridCol w="436855">
                  <a:extLst>
                    <a:ext uri="{9D8B030D-6E8A-4147-A177-3AD203B41FA5}">
                      <a16:colId xmlns:a16="http://schemas.microsoft.com/office/drawing/2014/main" val="506669183"/>
                    </a:ext>
                  </a:extLst>
                </a:gridCol>
                <a:gridCol w="1315280">
                  <a:extLst>
                    <a:ext uri="{9D8B030D-6E8A-4147-A177-3AD203B41FA5}">
                      <a16:colId xmlns:a16="http://schemas.microsoft.com/office/drawing/2014/main" val="2679126420"/>
                    </a:ext>
                  </a:extLst>
                </a:gridCol>
              </a:tblGrid>
              <a:tr h="228065">
                <a:tc>
                  <a:txBody>
                    <a:bodyPr/>
                    <a:lstStyle/>
                    <a:p>
                      <a:r>
                        <a:rPr lang="en-US" sz="1100"/>
                        <a:t>Supply Chain Stage</a:t>
                      </a:r>
                    </a:p>
                  </a:txBody>
                  <a:tcPr/>
                </a:tc>
                <a:tc>
                  <a:txBody>
                    <a:bodyPr/>
                    <a:lstStyle/>
                    <a:p>
                      <a:r>
                        <a:rPr lang="en-US" sz="1100"/>
                        <a:t>Cost to produce 1kg vanilla</a:t>
                      </a:r>
                    </a:p>
                  </a:txBody>
                  <a:tcPr/>
                </a:tc>
                <a:tc>
                  <a:txBody>
                    <a:bodyPr/>
                    <a:lstStyle/>
                    <a:p>
                      <a:r>
                        <a:rPr lang="en-US" sz="1100"/>
                        <a:t>Sale price after production </a:t>
                      </a:r>
                    </a:p>
                  </a:txBody>
                  <a:tcPr/>
                </a:tc>
                <a:tc>
                  <a:txBody>
                    <a:bodyPr/>
                    <a:lstStyle/>
                    <a:p>
                      <a:pPr algn="ctr"/>
                      <a:r>
                        <a:rPr lang="en-US" sz="1100"/>
                        <a:t>Margin </a:t>
                      </a:r>
                    </a:p>
                  </a:txBody>
                  <a:tcPr/>
                </a:tc>
                <a:tc>
                  <a:txBody>
                    <a:bodyPr/>
                    <a:lstStyle/>
                    <a:p>
                      <a:pPr algn="ctr"/>
                      <a:r>
                        <a:rPr lang="en-US" sz="1100"/>
                        <a:t>% return </a:t>
                      </a:r>
                    </a:p>
                    <a:p>
                      <a:pPr algn="ctr"/>
                      <a:r>
                        <a:rPr lang="en-US" sz="800"/>
                        <a:t>(Sell price- cost price)/Cost price) x 100</a:t>
                      </a:r>
                      <a:endParaRPr lang="en-US" sz="1100"/>
                    </a:p>
                  </a:txBody>
                  <a:tcPr>
                    <a:lnR>
                      <a:noFill/>
                    </a:lnR>
                  </a:tcPr>
                </a:tc>
                <a:tc>
                  <a:txBody>
                    <a:bodyPr/>
                    <a:lstStyle/>
                    <a:p>
                      <a:pPr algn="ctr"/>
                      <a:endParaRPr lang="en-US" sz="1100"/>
                    </a:p>
                  </a:txBody>
                  <a:tcPr>
                    <a:lnL>
                      <a:noFill/>
                    </a:lnL>
                    <a:lnR w="12700" cap="flat" cmpd="sng" algn="ctr">
                      <a:solidFill>
                        <a:schemeClr val="accent3">
                          <a:lumMod val="75000"/>
                        </a:schemeClr>
                      </a:solidFill>
                      <a:prstDash val="solid"/>
                      <a:round/>
                      <a:headEnd type="none" w="med" len="med"/>
                      <a:tailEnd type="none" w="med" len="med"/>
                    </a:lnR>
                    <a:lnT w="12700" cap="flat" cmpd="sng" algn="ctr">
                      <a:noFill/>
                      <a:prstDash val="solid"/>
                      <a:miter lim="800000"/>
                    </a:lnT>
                    <a:lnB w="12700" cap="flat" cmpd="sng" algn="ctr">
                      <a:noFill/>
                      <a:prstDash val="solid"/>
                      <a:miter lim="800000"/>
                    </a:lnB>
                    <a:lnTlToBr w="12700" cmpd="sng">
                      <a:noFill/>
                      <a:prstDash val="solid"/>
                    </a:lnTlToBr>
                    <a:lnBlToTr w="12700" cmpd="sng">
                      <a:noFill/>
                      <a:prstDash val="solid"/>
                    </a:lnBlToTr>
                    <a:solidFill>
                      <a:schemeClr val="bg1"/>
                    </a:solidFill>
                  </a:tcPr>
                </a:tc>
                <a:tc>
                  <a:txBody>
                    <a:bodyPr/>
                    <a:lstStyle/>
                    <a:p>
                      <a:r>
                        <a:rPr lang="en-US" sz="1100"/>
                        <a:t>Profit distribution across the value chain </a:t>
                      </a:r>
                    </a:p>
                  </a:txBody>
                  <a:tcPr>
                    <a:lnL w="12700" cap="flat" cmpd="sng" algn="ctr">
                      <a:solidFill>
                        <a:schemeClr val="accent3">
                          <a:lumMod val="75000"/>
                        </a:schemeClr>
                      </a:solidFill>
                      <a:prstDash val="solid"/>
                      <a:round/>
                      <a:headEnd type="none" w="med" len="med"/>
                      <a:tailEnd type="none" w="med" len="med"/>
                    </a:lnL>
                    <a:lnR w="12700" cap="flat" cmpd="sng" algn="ctr">
                      <a:solidFill>
                        <a:schemeClr val="accent3">
                          <a:lumMod val="75000"/>
                        </a:schemeClr>
                      </a:solidFill>
                      <a:prstDash val="solid"/>
                      <a:round/>
                      <a:headEnd type="none" w="med" len="med"/>
                      <a:tailEnd type="none" w="med" len="med"/>
                    </a:lnR>
                    <a:lnT w="12700" cap="flat" cmpd="sng" algn="ctr">
                      <a:solidFill>
                        <a:schemeClr val="accent3">
                          <a:lumMod val="75000"/>
                        </a:schemeClr>
                      </a:solidFill>
                      <a:prstDash val="solid"/>
                      <a:round/>
                      <a:headEnd type="none" w="med" len="med"/>
                      <a:tailEnd type="none" w="med" len="med"/>
                    </a:lnT>
                    <a:lnB w="12700" cap="flat" cmpd="sng" algn="ctr">
                      <a:solidFill>
                        <a:schemeClr val="accent3">
                          <a:lumMod val="75000"/>
                        </a:schemeClr>
                      </a:solidFill>
                      <a:prstDash val="solid"/>
                      <a:round/>
                      <a:headEnd type="none" w="med" len="med"/>
                      <a:tailEnd type="none" w="med" len="med"/>
                    </a:lnB>
                  </a:tcPr>
                </a:tc>
                <a:extLst>
                  <a:ext uri="{0D108BD9-81ED-4DB2-BD59-A6C34878D82A}">
                    <a16:rowId xmlns:a16="http://schemas.microsoft.com/office/drawing/2014/main" val="1734931334"/>
                  </a:ext>
                </a:extLst>
              </a:tr>
              <a:tr h="335390">
                <a:tc>
                  <a:txBody>
                    <a:bodyPr/>
                    <a:lstStyle/>
                    <a:p>
                      <a:r>
                        <a:rPr lang="en-US" sz="1100"/>
                        <a:t>Farmer (Green Beans) </a:t>
                      </a:r>
                    </a:p>
                  </a:txBody>
                  <a:tcPr/>
                </a:tc>
                <a:tc>
                  <a:txBody>
                    <a:bodyPr/>
                    <a:lstStyle/>
                    <a:p>
                      <a:pPr algn="ctr"/>
                      <a:r>
                        <a:rPr lang="en-US" sz="1100" i="1"/>
                        <a:t>$98 per 7 kgs</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i="1"/>
                        <a:t>(required to make 1kg retail vanilla) </a:t>
                      </a:r>
                      <a:endParaRPr lang="en-US" sz="1050" i="1"/>
                    </a:p>
                  </a:txBody>
                  <a:tcPr/>
                </a:tc>
                <a:tc>
                  <a:txBody>
                    <a:bodyPr/>
                    <a:lstStyle/>
                    <a:p>
                      <a:pPr marL="0" algn="ctr" defTabSz="914400" rtl="0" eaLnBrk="1" latinLnBrk="0" hangingPunct="1"/>
                      <a:r>
                        <a:rPr lang="en-US" sz="1100" kern="1200">
                          <a:solidFill>
                            <a:schemeClr val="tx1"/>
                          </a:solidFill>
                          <a:latin typeface="+mn-lt"/>
                          <a:ea typeface="+mn-ea"/>
                          <a:cs typeface="+mn-cs"/>
                        </a:rPr>
                        <a:t>$315 (7kgs)</a:t>
                      </a:r>
                    </a:p>
                  </a:txBody>
                  <a:tcPr/>
                </a:tc>
                <a:tc>
                  <a:txBody>
                    <a:bodyPr/>
                    <a:lstStyle/>
                    <a:p>
                      <a:pPr algn="ctr"/>
                      <a:r>
                        <a:rPr lang="en-US" sz="1100"/>
                        <a:t>$217</a:t>
                      </a:r>
                    </a:p>
                  </a:txBody>
                  <a:tcPr/>
                </a:tc>
                <a:tc>
                  <a:txBody>
                    <a:bodyPr/>
                    <a:lstStyle/>
                    <a:p>
                      <a:pPr algn="ctr"/>
                      <a:r>
                        <a:rPr lang="en-US" sz="1100"/>
                        <a:t>221.43%</a:t>
                      </a:r>
                    </a:p>
                  </a:txBody>
                  <a:tcPr>
                    <a:lnR>
                      <a:noFill/>
                    </a:lnR>
                  </a:tcPr>
                </a:tc>
                <a:tc>
                  <a:txBody>
                    <a:bodyPr/>
                    <a:lstStyle/>
                    <a:p>
                      <a:pPr algn="ctr"/>
                      <a:endParaRPr lang="en-US" sz="1100"/>
                    </a:p>
                  </a:txBody>
                  <a:tcPr>
                    <a:lnL>
                      <a:noFill/>
                    </a:lnL>
                    <a:lnR w="12700" cap="flat" cmpd="sng" algn="ctr">
                      <a:solidFill>
                        <a:schemeClr val="accent3">
                          <a:lumMod val="75000"/>
                        </a:schemeClr>
                      </a:solidFill>
                      <a:prstDash val="solid"/>
                      <a:round/>
                      <a:headEnd type="none" w="med" len="med"/>
                      <a:tailEnd type="none" w="med" len="med"/>
                    </a:lnR>
                    <a:lnT w="12700" cap="flat" cmpd="sng" algn="ctr">
                      <a:noFill/>
                      <a:prstDash val="solid"/>
                      <a:miter lim="800000"/>
                    </a:lnT>
                    <a:lnB w="12700" cap="flat" cmpd="sng" algn="ctr">
                      <a:noFill/>
                      <a:prstDash val="solid"/>
                      <a:miter lim="800000"/>
                    </a:lnB>
                    <a:lnTlToBr w="12700" cmpd="sng">
                      <a:noFill/>
                      <a:prstDash val="solid"/>
                    </a:lnTlToBr>
                    <a:lnBlToTr w="12700" cmpd="sng">
                      <a:noFill/>
                      <a:prstDash val="solid"/>
                    </a:lnBlToTr>
                    <a:solidFill>
                      <a:schemeClr val="bg1"/>
                    </a:solidFill>
                  </a:tcPr>
                </a:tc>
                <a:tc>
                  <a:txBody>
                    <a:bodyPr/>
                    <a:lstStyle/>
                    <a:p>
                      <a:pPr algn="ctr"/>
                      <a:r>
                        <a:rPr lang="en-US" sz="1100"/>
                        <a:t>~26%</a:t>
                      </a:r>
                    </a:p>
                  </a:txBody>
                  <a:tcPr>
                    <a:lnL w="12700" cap="flat" cmpd="sng" algn="ctr">
                      <a:solidFill>
                        <a:schemeClr val="accent3">
                          <a:lumMod val="75000"/>
                        </a:schemeClr>
                      </a:solidFill>
                      <a:prstDash val="solid"/>
                      <a:round/>
                      <a:headEnd type="none" w="med" len="med"/>
                      <a:tailEnd type="none" w="med" len="med"/>
                    </a:lnL>
                    <a:lnR w="12700" cap="flat" cmpd="sng" algn="ctr">
                      <a:solidFill>
                        <a:schemeClr val="accent3">
                          <a:lumMod val="75000"/>
                        </a:schemeClr>
                      </a:solidFill>
                      <a:prstDash val="solid"/>
                      <a:round/>
                      <a:headEnd type="none" w="med" len="med"/>
                      <a:tailEnd type="none" w="med" len="med"/>
                    </a:lnR>
                    <a:lnT w="12700" cap="flat" cmpd="sng" algn="ctr">
                      <a:solidFill>
                        <a:schemeClr val="accent3">
                          <a:lumMod val="75000"/>
                        </a:schemeClr>
                      </a:solidFill>
                      <a:prstDash val="solid"/>
                      <a:round/>
                      <a:headEnd type="none" w="med" len="med"/>
                      <a:tailEnd type="none" w="med" len="med"/>
                    </a:lnT>
                    <a:lnB w="12700" cap="flat" cmpd="sng" algn="ctr">
                      <a:solidFill>
                        <a:schemeClr val="accent3">
                          <a:lumMod val="75000"/>
                        </a:schemeClr>
                      </a:solidFill>
                      <a:prstDash val="solid"/>
                      <a:round/>
                      <a:headEnd type="none" w="med" len="med"/>
                      <a:tailEnd type="none" w="med" len="med"/>
                    </a:lnB>
                  </a:tcPr>
                </a:tc>
                <a:extLst>
                  <a:ext uri="{0D108BD9-81ED-4DB2-BD59-A6C34878D82A}">
                    <a16:rowId xmlns:a16="http://schemas.microsoft.com/office/drawing/2014/main" val="1246080050"/>
                  </a:ext>
                </a:extLst>
              </a:tr>
              <a:tr h="228065">
                <a:tc>
                  <a:txBody>
                    <a:bodyPr/>
                    <a:lstStyle/>
                    <a:p>
                      <a:r>
                        <a:rPr lang="en-US" sz="1100"/>
                        <a:t>Curer</a:t>
                      </a:r>
                    </a:p>
                  </a:txBody>
                  <a:tcPr/>
                </a:tc>
                <a:tc>
                  <a:txBody>
                    <a:bodyPr/>
                    <a:lstStyle/>
                    <a:p>
                      <a:pPr algn="ctr"/>
                      <a:r>
                        <a:rPr lang="en-US" sz="1100"/>
                        <a:t>$315</a:t>
                      </a:r>
                    </a:p>
                  </a:txBody>
                  <a:tcPr/>
                </a:tc>
                <a:tc>
                  <a:txBody>
                    <a:bodyPr/>
                    <a:lstStyle/>
                    <a:p>
                      <a:pPr algn="ctr"/>
                      <a:r>
                        <a:rPr lang="en-US" sz="1100"/>
                        <a:t>$875</a:t>
                      </a:r>
                    </a:p>
                  </a:txBody>
                  <a:tcPr/>
                </a:tc>
                <a:tc>
                  <a:txBody>
                    <a:bodyPr/>
                    <a:lstStyle/>
                    <a:p>
                      <a:pPr algn="ctr"/>
                      <a:r>
                        <a:rPr lang="en-US" sz="1100"/>
                        <a:t>$560</a:t>
                      </a:r>
                    </a:p>
                  </a:txBody>
                  <a:tcPr/>
                </a:tc>
                <a:tc>
                  <a:txBody>
                    <a:bodyPr/>
                    <a:lstStyle/>
                    <a:p>
                      <a:pPr algn="ctr"/>
                      <a:r>
                        <a:rPr lang="en-US" sz="1100"/>
                        <a:t>177.78%</a:t>
                      </a:r>
                    </a:p>
                  </a:txBody>
                  <a:tcPr>
                    <a:lnR>
                      <a:noFill/>
                    </a:lnR>
                  </a:tcPr>
                </a:tc>
                <a:tc>
                  <a:txBody>
                    <a:bodyPr/>
                    <a:lstStyle/>
                    <a:p>
                      <a:pPr algn="ctr"/>
                      <a:endParaRPr lang="en-US" sz="1100"/>
                    </a:p>
                  </a:txBody>
                  <a:tcPr>
                    <a:lnL>
                      <a:noFill/>
                    </a:lnL>
                    <a:lnR w="12700" cap="flat" cmpd="sng" algn="ctr">
                      <a:solidFill>
                        <a:schemeClr val="accent3">
                          <a:lumMod val="75000"/>
                        </a:schemeClr>
                      </a:solidFill>
                      <a:prstDash val="solid"/>
                      <a:round/>
                      <a:headEnd type="none" w="med" len="med"/>
                      <a:tailEnd type="none" w="med" len="med"/>
                    </a:lnR>
                    <a:lnT w="12700" cap="flat" cmpd="sng" algn="ctr">
                      <a:noFill/>
                      <a:prstDash val="solid"/>
                      <a:miter lim="800000"/>
                    </a:lnT>
                    <a:lnB w="12700" cap="flat" cmpd="sng" algn="ctr">
                      <a:noFill/>
                      <a:prstDash val="solid"/>
                      <a:miter lim="800000"/>
                    </a:lnB>
                    <a:lnTlToBr w="12700" cmpd="sng">
                      <a:noFill/>
                      <a:prstDash val="solid"/>
                    </a:lnTlToBr>
                    <a:lnBlToTr w="12700" cmpd="sng">
                      <a:noFill/>
                      <a:prstDash val="solid"/>
                    </a:lnBlToTr>
                    <a:solidFill>
                      <a:schemeClr val="bg1"/>
                    </a:solidFill>
                  </a:tcPr>
                </a:tc>
                <a:tc rowSpan="2">
                  <a:txBody>
                    <a:bodyPr/>
                    <a:lstStyle/>
                    <a:p>
                      <a:pPr algn="ctr"/>
                      <a:r>
                        <a:rPr lang="en-US" sz="1100"/>
                        <a:t>~47%</a:t>
                      </a:r>
                    </a:p>
                  </a:txBody>
                  <a:tcPr anchor="ctr">
                    <a:lnL w="12700" cap="flat" cmpd="sng" algn="ctr">
                      <a:solidFill>
                        <a:schemeClr val="accent3">
                          <a:lumMod val="75000"/>
                        </a:schemeClr>
                      </a:solidFill>
                      <a:prstDash val="solid"/>
                      <a:round/>
                      <a:headEnd type="none" w="med" len="med"/>
                      <a:tailEnd type="none" w="med" len="med"/>
                    </a:lnL>
                    <a:lnR w="12700" cap="flat" cmpd="sng" algn="ctr">
                      <a:solidFill>
                        <a:schemeClr val="accent3">
                          <a:lumMod val="75000"/>
                        </a:schemeClr>
                      </a:solidFill>
                      <a:prstDash val="solid"/>
                      <a:round/>
                      <a:headEnd type="none" w="med" len="med"/>
                      <a:tailEnd type="none" w="med" len="med"/>
                    </a:lnR>
                    <a:lnT w="12700" cap="flat" cmpd="sng" algn="ctr">
                      <a:solidFill>
                        <a:schemeClr val="accent3">
                          <a:lumMod val="75000"/>
                        </a:schemeClr>
                      </a:solidFill>
                      <a:prstDash val="solid"/>
                      <a:round/>
                      <a:headEnd type="none" w="med" len="med"/>
                      <a:tailEnd type="none" w="med" len="med"/>
                    </a:lnT>
                    <a:lnB w="12700" cap="flat" cmpd="sng" algn="ctr">
                      <a:solidFill>
                        <a:schemeClr val="accent3">
                          <a:lumMod val="75000"/>
                        </a:schemeClr>
                      </a:solidFill>
                      <a:prstDash val="solid"/>
                      <a:round/>
                      <a:headEnd type="none" w="med" len="med"/>
                      <a:tailEnd type="none" w="med" len="med"/>
                    </a:lnB>
                  </a:tcPr>
                </a:tc>
                <a:extLst>
                  <a:ext uri="{0D108BD9-81ED-4DB2-BD59-A6C34878D82A}">
                    <a16:rowId xmlns:a16="http://schemas.microsoft.com/office/drawing/2014/main" val="2925200104"/>
                  </a:ext>
                </a:extLst>
              </a:tr>
              <a:tr h="228065">
                <a:tc>
                  <a:txBody>
                    <a:bodyPr/>
                    <a:lstStyle/>
                    <a:p>
                      <a:r>
                        <a:rPr lang="en-US" sz="1100"/>
                        <a:t>Exporter</a:t>
                      </a:r>
                    </a:p>
                  </a:txBody>
                  <a:tcPr/>
                </a:tc>
                <a:tc>
                  <a:txBody>
                    <a:bodyPr/>
                    <a:lstStyle/>
                    <a:p>
                      <a:pPr algn="ctr"/>
                      <a:r>
                        <a:rPr lang="en-US" sz="1100"/>
                        <a:t>$875</a:t>
                      </a:r>
                    </a:p>
                  </a:txBody>
                  <a:tcPr/>
                </a:tc>
                <a:tc>
                  <a:txBody>
                    <a:bodyPr/>
                    <a:lstStyle/>
                    <a:p>
                      <a:pPr algn="ctr"/>
                      <a:r>
                        <a:rPr lang="en-US" sz="1100"/>
                        <a:t>$875</a:t>
                      </a:r>
                    </a:p>
                  </a:txBody>
                  <a:tcPr/>
                </a:tc>
                <a:tc>
                  <a:txBody>
                    <a:bodyPr/>
                    <a:lstStyle/>
                    <a:p>
                      <a:pPr algn="ctr"/>
                      <a:r>
                        <a:rPr lang="en-US" sz="1100"/>
                        <a:t>-</a:t>
                      </a:r>
                    </a:p>
                  </a:txBody>
                  <a:tcPr/>
                </a:tc>
                <a:tc>
                  <a:txBody>
                    <a:bodyPr/>
                    <a:lstStyle/>
                    <a:p>
                      <a:pPr algn="ctr"/>
                      <a:r>
                        <a:rPr lang="en-US" sz="1100"/>
                        <a:t>-</a:t>
                      </a:r>
                    </a:p>
                  </a:txBody>
                  <a:tcPr>
                    <a:lnR>
                      <a:noFill/>
                    </a:lnR>
                  </a:tcPr>
                </a:tc>
                <a:tc>
                  <a:txBody>
                    <a:bodyPr/>
                    <a:lstStyle/>
                    <a:p>
                      <a:pPr algn="ctr"/>
                      <a:endParaRPr lang="en-US" sz="1100"/>
                    </a:p>
                  </a:txBody>
                  <a:tcPr>
                    <a:lnL>
                      <a:noFill/>
                    </a:lnL>
                    <a:lnR w="12700" cap="flat" cmpd="sng" algn="ctr">
                      <a:solidFill>
                        <a:schemeClr val="accent3">
                          <a:lumMod val="75000"/>
                        </a:schemeClr>
                      </a:solidFill>
                      <a:prstDash val="solid"/>
                      <a:round/>
                      <a:headEnd type="none" w="med" len="med"/>
                      <a:tailEnd type="none" w="med" len="med"/>
                    </a:lnR>
                    <a:lnT w="12700" cap="flat" cmpd="sng" algn="ctr">
                      <a:noFill/>
                      <a:prstDash val="solid"/>
                      <a:miter lim="800000"/>
                    </a:lnT>
                    <a:lnB w="12700" cap="flat" cmpd="sng" algn="ctr">
                      <a:noFill/>
                      <a:prstDash val="solid"/>
                      <a:miter lim="800000"/>
                    </a:lnB>
                    <a:lnTlToBr w="12700" cmpd="sng">
                      <a:noFill/>
                      <a:prstDash val="solid"/>
                    </a:lnTlToBr>
                    <a:lnBlToTr w="12700" cmpd="sng">
                      <a:noFill/>
                      <a:prstDash val="solid"/>
                    </a:lnBlToTr>
                    <a:solidFill>
                      <a:schemeClr val="bg1"/>
                    </a:solidFill>
                  </a:tcPr>
                </a:tc>
                <a:tc vMerge="1">
                  <a:txBody>
                    <a:bodyPr/>
                    <a:lstStyle/>
                    <a:p>
                      <a:pPr algn="ctr"/>
                      <a:endParaRPr lang="en-US" sz="1100"/>
                    </a:p>
                  </a:txBody>
                  <a:tcPr/>
                </a:tc>
                <a:extLst>
                  <a:ext uri="{0D108BD9-81ED-4DB2-BD59-A6C34878D82A}">
                    <a16:rowId xmlns:a16="http://schemas.microsoft.com/office/drawing/2014/main" val="3141099827"/>
                  </a:ext>
                </a:extLst>
              </a:tr>
              <a:tr h="228065">
                <a:tc>
                  <a:txBody>
                    <a:bodyPr/>
                    <a:lstStyle/>
                    <a:p>
                      <a:r>
                        <a:rPr lang="en-US" sz="1100"/>
                        <a:t>Importer/Wholesaler </a:t>
                      </a:r>
                    </a:p>
                  </a:txBody>
                  <a:tcPr/>
                </a:tc>
                <a:tc>
                  <a:txBody>
                    <a:bodyPr/>
                    <a:lstStyle/>
                    <a:p>
                      <a:pPr algn="ctr"/>
                      <a:r>
                        <a:rPr lang="en-US" sz="1100"/>
                        <a:t>$875</a:t>
                      </a:r>
                    </a:p>
                  </a:txBody>
                  <a:tcPr/>
                </a:tc>
                <a:tc>
                  <a:txBody>
                    <a:bodyPr/>
                    <a:lstStyle/>
                    <a:p>
                      <a:pPr algn="ctr"/>
                      <a:r>
                        <a:rPr lang="en-US" sz="1100"/>
                        <a:t>$1,050</a:t>
                      </a:r>
                    </a:p>
                  </a:txBody>
                  <a:tcPr/>
                </a:tc>
                <a:tc>
                  <a:txBody>
                    <a:bodyPr/>
                    <a:lstStyle/>
                    <a:p>
                      <a:pPr algn="ctr"/>
                      <a:r>
                        <a:rPr lang="en-US" sz="1100"/>
                        <a:t>$175</a:t>
                      </a:r>
                    </a:p>
                  </a:txBody>
                  <a:tcPr/>
                </a:tc>
                <a:tc>
                  <a:txBody>
                    <a:bodyPr/>
                    <a:lstStyle/>
                    <a:p>
                      <a:pPr algn="ctr"/>
                      <a:r>
                        <a:rPr lang="en-US" sz="1100"/>
                        <a:t>20%</a:t>
                      </a:r>
                    </a:p>
                  </a:txBody>
                  <a:tcPr>
                    <a:lnR>
                      <a:noFill/>
                    </a:lnR>
                  </a:tcPr>
                </a:tc>
                <a:tc>
                  <a:txBody>
                    <a:bodyPr/>
                    <a:lstStyle/>
                    <a:p>
                      <a:pPr algn="ctr"/>
                      <a:endParaRPr lang="en-US" sz="1100"/>
                    </a:p>
                  </a:txBody>
                  <a:tcPr>
                    <a:lnL>
                      <a:noFill/>
                    </a:lnL>
                    <a:lnR w="12700" cap="flat" cmpd="sng" algn="ctr">
                      <a:solidFill>
                        <a:schemeClr val="accent3">
                          <a:lumMod val="75000"/>
                        </a:schemeClr>
                      </a:solidFill>
                      <a:prstDash val="solid"/>
                      <a:round/>
                      <a:headEnd type="none" w="med" len="med"/>
                      <a:tailEnd type="none" w="med" len="med"/>
                    </a:lnR>
                    <a:lnT w="12700" cap="flat" cmpd="sng" algn="ctr">
                      <a:noFill/>
                      <a:prstDash val="solid"/>
                      <a:miter lim="800000"/>
                    </a:lnT>
                    <a:lnB w="12700" cap="flat" cmpd="sng" algn="ctr">
                      <a:noFill/>
                      <a:prstDash val="solid"/>
                      <a:miter lim="800000"/>
                    </a:lnB>
                    <a:lnTlToBr w="12700" cmpd="sng">
                      <a:noFill/>
                      <a:prstDash val="solid"/>
                    </a:lnTlToBr>
                    <a:lnBlToTr w="12700" cmpd="sng">
                      <a:noFill/>
                      <a:prstDash val="solid"/>
                    </a:lnBlToTr>
                    <a:solidFill>
                      <a:schemeClr val="bg1"/>
                    </a:solidFill>
                  </a:tcPr>
                </a:tc>
                <a:tc>
                  <a:txBody>
                    <a:bodyPr/>
                    <a:lstStyle/>
                    <a:p>
                      <a:pPr algn="ctr"/>
                      <a:r>
                        <a:rPr lang="en-US" sz="1100"/>
                        <a:t>~15%</a:t>
                      </a:r>
                    </a:p>
                  </a:txBody>
                  <a:tcPr>
                    <a:lnL w="12700" cap="flat" cmpd="sng" algn="ctr">
                      <a:solidFill>
                        <a:schemeClr val="accent3">
                          <a:lumMod val="75000"/>
                        </a:schemeClr>
                      </a:solidFill>
                      <a:prstDash val="solid"/>
                      <a:round/>
                      <a:headEnd type="none" w="med" len="med"/>
                      <a:tailEnd type="none" w="med" len="med"/>
                    </a:lnL>
                    <a:lnR w="12700" cap="flat" cmpd="sng" algn="ctr">
                      <a:solidFill>
                        <a:schemeClr val="accent3">
                          <a:lumMod val="75000"/>
                        </a:schemeClr>
                      </a:solidFill>
                      <a:prstDash val="solid"/>
                      <a:round/>
                      <a:headEnd type="none" w="med" len="med"/>
                      <a:tailEnd type="none" w="med" len="med"/>
                    </a:lnR>
                    <a:lnT w="12700" cap="flat" cmpd="sng" algn="ctr">
                      <a:solidFill>
                        <a:schemeClr val="accent3">
                          <a:lumMod val="75000"/>
                        </a:schemeClr>
                      </a:solidFill>
                      <a:prstDash val="solid"/>
                      <a:round/>
                      <a:headEnd type="none" w="med" len="med"/>
                      <a:tailEnd type="none" w="med" len="med"/>
                    </a:lnT>
                    <a:lnB w="12700" cap="flat" cmpd="sng" algn="ctr">
                      <a:solidFill>
                        <a:schemeClr val="accent3">
                          <a:lumMod val="75000"/>
                        </a:schemeClr>
                      </a:solidFill>
                      <a:prstDash val="solid"/>
                      <a:round/>
                      <a:headEnd type="none" w="med" len="med"/>
                      <a:tailEnd type="none" w="med" len="med"/>
                    </a:lnB>
                  </a:tcPr>
                </a:tc>
                <a:extLst>
                  <a:ext uri="{0D108BD9-81ED-4DB2-BD59-A6C34878D82A}">
                    <a16:rowId xmlns:a16="http://schemas.microsoft.com/office/drawing/2014/main" val="751401756"/>
                  </a:ext>
                </a:extLst>
              </a:tr>
              <a:tr h="228065">
                <a:tc>
                  <a:txBody>
                    <a:bodyPr/>
                    <a:lstStyle/>
                    <a:p>
                      <a:r>
                        <a:rPr lang="en-US" sz="1100"/>
                        <a:t>Retailer </a:t>
                      </a:r>
                    </a:p>
                  </a:txBody>
                  <a:tcPr/>
                </a:tc>
                <a:tc>
                  <a:txBody>
                    <a:bodyPr/>
                    <a:lstStyle/>
                    <a:p>
                      <a:pPr algn="ctr"/>
                      <a:r>
                        <a:rPr lang="en-US" sz="1100"/>
                        <a:t>$1,050</a:t>
                      </a:r>
                    </a:p>
                  </a:txBody>
                  <a:tcPr/>
                </a:tc>
                <a:tc>
                  <a:txBody>
                    <a:bodyPr/>
                    <a:lstStyle/>
                    <a:p>
                      <a:pPr algn="ctr"/>
                      <a:r>
                        <a:rPr lang="en-US" sz="1100"/>
                        <a:t>$1,200 </a:t>
                      </a:r>
                    </a:p>
                  </a:txBody>
                  <a:tcPr/>
                </a:tc>
                <a:tc>
                  <a:txBody>
                    <a:bodyPr/>
                    <a:lstStyle/>
                    <a:p>
                      <a:pPr algn="ctr"/>
                      <a:r>
                        <a:rPr lang="en-US" sz="1100"/>
                        <a:t>$150</a:t>
                      </a:r>
                    </a:p>
                  </a:txBody>
                  <a:tcPr/>
                </a:tc>
                <a:tc>
                  <a:txBody>
                    <a:bodyPr/>
                    <a:lstStyle/>
                    <a:p>
                      <a:pPr algn="ctr"/>
                      <a:r>
                        <a:rPr lang="en-US" sz="1100"/>
                        <a:t>14.29%</a:t>
                      </a:r>
                    </a:p>
                  </a:txBody>
                  <a:tcPr>
                    <a:lnR>
                      <a:noFill/>
                    </a:lnR>
                  </a:tcPr>
                </a:tc>
                <a:tc>
                  <a:txBody>
                    <a:bodyPr/>
                    <a:lstStyle/>
                    <a:p>
                      <a:pPr algn="ctr"/>
                      <a:endParaRPr lang="en-US" sz="1100"/>
                    </a:p>
                  </a:txBody>
                  <a:tcPr>
                    <a:lnL>
                      <a:noFill/>
                    </a:lnL>
                    <a:lnR w="12700" cap="flat" cmpd="sng" algn="ctr">
                      <a:solidFill>
                        <a:schemeClr val="accent3">
                          <a:lumMod val="75000"/>
                        </a:schemeClr>
                      </a:solidFill>
                      <a:prstDash val="solid"/>
                      <a:round/>
                      <a:headEnd type="none" w="med" len="med"/>
                      <a:tailEnd type="none" w="med" len="med"/>
                    </a:lnR>
                    <a:lnT w="12700" cap="flat" cmpd="sng" algn="ctr">
                      <a:noFill/>
                      <a:prstDash val="solid"/>
                      <a:miter lim="800000"/>
                    </a:lnT>
                    <a:lnB w="12700" cap="flat" cmpd="sng" algn="ctr">
                      <a:noFill/>
                      <a:prstDash val="solid"/>
                      <a:miter lim="800000"/>
                    </a:lnB>
                    <a:lnTlToBr w="12700" cmpd="sng">
                      <a:noFill/>
                      <a:prstDash val="solid"/>
                    </a:lnTlToBr>
                    <a:lnBlToTr w="12700" cmpd="sng">
                      <a:noFill/>
                      <a:prstDash val="solid"/>
                    </a:lnBlToTr>
                    <a:solidFill>
                      <a:schemeClr val="bg1"/>
                    </a:solidFill>
                  </a:tcPr>
                </a:tc>
                <a:tc>
                  <a:txBody>
                    <a:bodyPr/>
                    <a:lstStyle/>
                    <a:p>
                      <a:pPr algn="ctr"/>
                      <a:r>
                        <a:rPr lang="en-US" sz="1100"/>
                        <a:t>~12%</a:t>
                      </a:r>
                    </a:p>
                  </a:txBody>
                  <a:tcPr>
                    <a:lnL w="12700" cap="flat" cmpd="sng" algn="ctr">
                      <a:solidFill>
                        <a:schemeClr val="accent3">
                          <a:lumMod val="75000"/>
                        </a:schemeClr>
                      </a:solidFill>
                      <a:prstDash val="solid"/>
                      <a:round/>
                      <a:headEnd type="none" w="med" len="med"/>
                      <a:tailEnd type="none" w="med" len="med"/>
                    </a:lnL>
                    <a:lnR w="12700" cap="flat" cmpd="sng" algn="ctr">
                      <a:solidFill>
                        <a:schemeClr val="accent3">
                          <a:lumMod val="75000"/>
                        </a:schemeClr>
                      </a:solidFill>
                      <a:prstDash val="solid"/>
                      <a:round/>
                      <a:headEnd type="none" w="med" len="med"/>
                      <a:tailEnd type="none" w="med" len="med"/>
                    </a:lnR>
                    <a:lnT w="12700" cap="flat" cmpd="sng" algn="ctr">
                      <a:solidFill>
                        <a:schemeClr val="accent3">
                          <a:lumMod val="75000"/>
                        </a:schemeClr>
                      </a:solidFill>
                      <a:prstDash val="solid"/>
                      <a:round/>
                      <a:headEnd type="none" w="med" len="med"/>
                      <a:tailEnd type="none" w="med" len="med"/>
                    </a:lnT>
                    <a:lnB w="12700" cap="flat" cmpd="sng" algn="ctr">
                      <a:solidFill>
                        <a:schemeClr val="accent3">
                          <a:lumMod val="75000"/>
                        </a:schemeClr>
                      </a:solidFill>
                      <a:prstDash val="solid"/>
                      <a:round/>
                      <a:headEnd type="none" w="med" len="med"/>
                      <a:tailEnd type="none" w="med" len="med"/>
                    </a:lnB>
                  </a:tcPr>
                </a:tc>
                <a:extLst>
                  <a:ext uri="{0D108BD9-81ED-4DB2-BD59-A6C34878D82A}">
                    <a16:rowId xmlns:a16="http://schemas.microsoft.com/office/drawing/2014/main" val="3514366918"/>
                  </a:ext>
                </a:extLst>
              </a:tr>
            </a:tbl>
          </a:graphicData>
        </a:graphic>
      </p:graphicFrame>
      <p:graphicFrame>
        <p:nvGraphicFramePr>
          <p:cNvPr id="3" name="Table 2">
            <a:extLst>
              <a:ext uri="{FF2B5EF4-FFF2-40B4-BE49-F238E27FC236}">
                <a16:creationId xmlns:a16="http://schemas.microsoft.com/office/drawing/2014/main" id="{40A5B457-67E2-02FD-0536-22739DBFD6CD}"/>
              </a:ext>
            </a:extLst>
          </p:cNvPr>
          <p:cNvGraphicFramePr>
            <a:graphicFrameLocks noGrp="1"/>
          </p:cNvGraphicFramePr>
          <p:nvPr>
            <p:extLst>
              <p:ext uri="{D42A27DB-BD31-4B8C-83A1-F6EECF244321}">
                <p14:modId xmlns:p14="http://schemas.microsoft.com/office/powerpoint/2010/main" val="3185747444"/>
              </p:ext>
            </p:extLst>
          </p:nvPr>
        </p:nvGraphicFramePr>
        <p:xfrm>
          <a:off x="1549579" y="4600637"/>
          <a:ext cx="9092841" cy="1437640"/>
        </p:xfrm>
        <a:graphic>
          <a:graphicData uri="http://schemas.openxmlformats.org/drawingml/2006/table">
            <a:tbl>
              <a:tblPr firstRow="1" bandRow="1">
                <a:tableStyleId>{69012ECD-51FC-41F1-AA8D-1B2483CD663E}</a:tableStyleId>
              </a:tblPr>
              <a:tblGrid>
                <a:gridCol w="1557655">
                  <a:extLst>
                    <a:ext uri="{9D8B030D-6E8A-4147-A177-3AD203B41FA5}">
                      <a16:colId xmlns:a16="http://schemas.microsoft.com/office/drawing/2014/main" val="2334198268"/>
                    </a:ext>
                  </a:extLst>
                </a:gridCol>
                <a:gridCol w="1929130">
                  <a:extLst>
                    <a:ext uri="{9D8B030D-6E8A-4147-A177-3AD203B41FA5}">
                      <a16:colId xmlns:a16="http://schemas.microsoft.com/office/drawing/2014/main" val="809683302"/>
                    </a:ext>
                  </a:extLst>
                </a:gridCol>
                <a:gridCol w="1933893">
                  <a:extLst>
                    <a:ext uri="{9D8B030D-6E8A-4147-A177-3AD203B41FA5}">
                      <a16:colId xmlns:a16="http://schemas.microsoft.com/office/drawing/2014/main" val="2632371623"/>
                    </a:ext>
                  </a:extLst>
                </a:gridCol>
                <a:gridCol w="748728">
                  <a:extLst>
                    <a:ext uri="{9D8B030D-6E8A-4147-A177-3AD203B41FA5}">
                      <a16:colId xmlns:a16="http://schemas.microsoft.com/office/drawing/2014/main" val="1249937393"/>
                    </a:ext>
                  </a:extLst>
                </a:gridCol>
                <a:gridCol w="1171300">
                  <a:extLst>
                    <a:ext uri="{9D8B030D-6E8A-4147-A177-3AD203B41FA5}">
                      <a16:colId xmlns:a16="http://schemas.microsoft.com/office/drawing/2014/main" val="2762350362"/>
                    </a:ext>
                  </a:extLst>
                </a:gridCol>
                <a:gridCol w="436855">
                  <a:extLst>
                    <a:ext uri="{9D8B030D-6E8A-4147-A177-3AD203B41FA5}">
                      <a16:colId xmlns:a16="http://schemas.microsoft.com/office/drawing/2014/main" val="506669183"/>
                    </a:ext>
                  </a:extLst>
                </a:gridCol>
                <a:gridCol w="1315280">
                  <a:extLst>
                    <a:ext uri="{9D8B030D-6E8A-4147-A177-3AD203B41FA5}">
                      <a16:colId xmlns:a16="http://schemas.microsoft.com/office/drawing/2014/main" val="2679126420"/>
                    </a:ext>
                  </a:extLst>
                </a:gridCol>
              </a:tblGrid>
              <a:tr h="228065">
                <a:tc>
                  <a:txBody>
                    <a:bodyPr/>
                    <a:lstStyle/>
                    <a:p>
                      <a:r>
                        <a:rPr lang="en-US" sz="1100"/>
                        <a:t>Supply Chain Stage</a:t>
                      </a:r>
                    </a:p>
                  </a:txBody>
                  <a:tcPr/>
                </a:tc>
                <a:tc>
                  <a:txBody>
                    <a:bodyPr/>
                    <a:lstStyle/>
                    <a:p>
                      <a:r>
                        <a:rPr lang="en-US" sz="1100"/>
                        <a:t>Cost to produce 1kg vanilla</a:t>
                      </a:r>
                    </a:p>
                  </a:txBody>
                  <a:tcPr/>
                </a:tc>
                <a:tc>
                  <a:txBody>
                    <a:bodyPr/>
                    <a:lstStyle/>
                    <a:p>
                      <a:r>
                        <a:rPr lang="en-US" sz="1100"/>
                        <a:t>Sale price after production </a:t>
                      </a:r>
                    </a:p>
                  </a:txBody>
                  <a:tcPr/>
                </a:tc>
                <a:tc>
                  <a:txBody>
                    <a:bodyPr/>
                    <a:lstStyle/>
                    <a:p>
                      <a:pPr algn="ctr"/>
                      <a:r>
                        <a:rPr lang="en-US" sz="1100"/>
                        <a:t>Margin </a:t>
                      </a:r>
                    </a:p>
                  </a:txBody>
                  <a:tcPr/>
                </a:tc>
                <a:tc>
                  <a:txBody>
                    <a:bodyPr/>
                    <a:lstStyle/>
                    <a:p>
                      <a:pPr algn="ctr"/>
                      <a:r>
                        <a:rPr lang="en-US" sz="1100"/>
                        <a:t>% return </a:t>
                      </a:r>
                    </a:p>
                  </a:txBody>
                  <a:tcPr>
                    <a:lnR>
                      <a:noFill/>
                    </a:lnR>
                  </a:tcPr>
                </a:tc>
                <a:tc>
                  <a:txBody>
                    <a:bodyPr/>
                    <a:lstStyle/>
                    <a:p>
                      <a:pPr algn="ctr"/>
                      <a:endParaRPr lang="en-US" sz="1100"/>
                    </a:p>
                  </a:txBody>
                  <a:tcPr>
                    <a:lnL>
                      <a:noFill/>
                    </a:lnL>
                    <a:lnR w="12700" cap="flat" cmpd="sng" algn="ctr">
                      <a:solidFill>
                        <a:schemeClr val="accent3">
                          <a:lumMod val="75000"/>
                        </a:schemeClr>
                      </a:solidFill>
                      <a:prstDash val="solid"/>
                      <a:round/>
                      <a:headEnd type="none" w="med" len="med"/>
                      <a:tailEnd type="none" w="med" len="med"/>
                    </a:lnR>
                    <a:lnT w="12700" cap="flat" cmpd="sng" algn="ctr">
                      <a:noFill/>
                      <a:prstDash val="solid"/>
                      <a:miter lim="800000"/>
                    </a:lnT>
                    <a:lnB w="12700" cap="flat" cmpd="sng" algn="ctr">
                      <a:noFill/>
                      <a:prstDash val="solid"/>
                      <a:miter lim="800000"/>
                    </a:lnB>
                    <a:lnTlToBr w="12700" cmpd="sng">
                      <a:noFill/>
                      <a:prstDash val="solid"/>
                    </a:lnTlToBr>
                    <a:lnBlToTr w="12700" cmpd="sng">
                      <a:noFill/>
                      <a:prstDash val="solid"/>
                    </a:lnBlToTr>
                    <a:solidFill>
                      <a:schemeClr val="bg1"/>
                    </a:solidFill>
                  </a:tcPr>
                </a:tc>
                <a:tc>
                  <a:txBody>
                    <a:bodyPr/>
                    <a:lstStyle/>
                    <a:p>
                      <a:r>
                        <a:rPr lang="en-US" sz="1100"/>
                        <a:t>Profit distribution</a:t>
                      </a:r>
                    </a:p>
                  </a:txBody>
                  <a:tcPr>
                    <a:lnL w="12700" cap="flat" cmpd="sng" algn="ctr">
                      <a:solidFill>
                        <a:schemeClr val="accent3">
                          <a:lumMod val="75000"/>
                        </a:schemeClr>
                      </a:solidFill>
                      <a:prstDash val="solid"/>
                      <a:round/>
                      <a:headEnd type="none" w="med" len="med"/>
                      <a:tailEnd type="none" w="med" len="med"/>
                    </a:lnL>
                    <a:lnR w="12700" cap="flat" cmpd="sng" algn="ctr">
                      <a:solidFill>
                        <a:schemeClr val="accent3">
                          <a:lumMod val="75000"/>
                        </a:schemeClr>
                      </a:solidFill>
                      <a:prstDash val="solid"/>
                      <a:round/>
                      <a:headEnd type="none" w="med" len="med"/>
                      <a:tailEnd type="none" w="med" len="med"/>
                    </a:lnR>
                    <a:lnT w="12700" cap="flat" cmpd="sng" algn="ctr">
                      <a:solidFill>
                        <a:schemeClr val="accent3">
                          <a:lumMod val="75000"/>
                        </a:schemeClr>
                      </a:solidFill>
                      <a:prstDash val="solid"/>
                      <a:round/>
                      <a:headEnd type="none" w="med" len="med"/>
                      <a:tailEnd type="none" w="med" len="med"/>
                    </a:lnT>
                    <a:lnB w="12700" cap="flat" cmpd="sng" algn="ctr">
                      <a:solidFill>
                        <a:schemeClr val="accent3">
                          <a:lumMod val="75000"/>
                        </a:schemeClr>
                      </a:solidFill>
                      <a:prstDash val="solid"/>
                      <a:round/>
                      <a:headEnd type="none" w="med" len="med"/>
                      <a:tailEnd type="none" w="med" len="med"/>
                    </a:lnB>
                  </a:tcPr>
                </a:tc>
                <a:extLst>
                  <a:ext uri="{0D108BD9-81ED-4DB2-BD59-A6C34878D82A}">
                    <a16:rowId xmlns:a16="http://schemas.microsoft.com/office/drawing/2014/main" val="1734931334"/>
                  </a:ext>
                </a:extLst>
              </a:tr>
              <a:tr h="284517">
                <a:tc rowSpan="2">
                  <a:txBody>
                    <a:bodyPr/>
                    <a:lstStyle/>
                    <a:p>
                      <a:r>
                        <a:rPr lang="en-US" sz="1100"/>
                        <a:t>Farmer (Green Beans) </a:t>
                      </a:r>
                    </a:p>
                  </a:txBody>
                  <a:tcPr/>
                </a:tc>
                <a:tc rowSpan="2">
                  <a:txBody>
                    <a:bodyPr/>
                    <a:lstStyle/>
                    <a:p>
                      <a:pPr algn="ctr"/>
                      <a:endParaRPr lang="en-US" sz="1050" i="1"/>
                    </a:p>
                  </a:txBody>
                  <a:tcPr/>
                </a:tc>
                <a:tc rowSpan="2">
                  <a:txBody>
                    <a:bodyPr/>
                    <a:lstStyle/>
                    <a:p>
                      <a:pPr marL="0" algn="ctr" defTabSz="914400" rtl="0" eaLnBrk="1" latinLnBrk="0" hangingPunct="1"/>
                      <a:endParaRPr lang="en-US" sz="1100" kern="1200">
                        <a:solidFill>
                          <a:schemeClr val="tx1"/>
                        </a:solidFill>
                        <a:latin typeface="+mn-lt"/>
                        <a:ea typeface="+mn-ea"/>
                        <a:cs typeface="+mn-cs"/>
                      </a:endParaRPr>
                    </a:p>
                  </a:txBody>
                  <a:tcPr/>
                </a:tc>
                <a:tc rowSpan="2">
                  <a:txBody>
                    <a:bodyPr/>
                    <a:lstStyle/>
                    <a:p>
                      <a:pPr algn="ctr"/>
                      <a:endParaRPr lang="en-US" sz="1100"/>
                    </a:p>
                  </a:txBody>
                  <a:tcPr/>
                </a:tc>
                <a:tc rowSpan="2">
                  <a:txBody>
                    <a:bodyPr/>
                    <a:lstStyle/>
                    <a:p>
                      <a:pPr algn="ctr"/>
                      <a:endParaRPr lang="en-US" sz="1100"/>
                    </a:p>
                  </a:txBody>
                  <a:tcPr>
                    <a:lnR>
                      <a:noFill/>
                    </a:lnR>
                  </a:tcPr>
                </a:tc>
                <a:tc rowSpan="2">
                  <a:txBody>
                    <a:bodyPr/>
                    <a:lstStyle/>
                    <a:p>
                      <a:pPr algn="ctr"/>
                      <a:endParaRPr lang="en-US" sz="1100"/>
                    </a:p>
                  </a:txBody>
                  <a:tcPr>
                    <a:lnL>
                      <a:noFill/>
                    </a:lnL>
                    <a:lnR w="12700" cap="flat" cmpd="sng" algn="ctr">
                      <a:solidFill>
                        <a:schemeClr val="accent3">
                          <a:lumMod val="75000"/>
                        </a:schemeClr>
                      </a:solidFill>
                      <a:prstDash val="solid"/>
                      <a:round/>
                      <a:headEnd type="none" w="med" len="med"/>
                      <a:tailEnd type="none" w="med" len="med"/>
                    </a:lnR>
                    <a:lnT w="12700" cap="flat" cmpd="sng" algn="ctr">
                      <a:noFill/>
                      <a:prstDash val="solid"/>
                      <a:miter lim="800000"/>
                    </a:lnT>
                    <a:lnB w="12700" cap="flat" cmpd="sng" algn="ctr">
                      <a:noFill/>
                      <a:prstDash val="solid"/>
                      <a:miter lim="800000"/>
                    </a:lnB>
                    <a:lnTlToBr w="12700" cmpd="sng">
                      <a:noFill/>
                      <a:prstDash val="solid"/>
                    </a:lnTlToBr>
                    <a:lnBlToTr w="12700" cmpd="sng">
                      <a:noFill/>
                      <a:prstDash val="solid"/>
                    </a:lnBlToTr>
                    <a:solidFill>
                      <a:schemeClr val="bg1"/>
                    </a:solidFill>
                  </a:tcPr>
                </a:tc>
                <a:tc>
                  <a:txBody>
                    <a:bodyPr/>
                    <a:lstStyle/>
                    <a:p>
                      <a:pPr algn="ctr"/>
                      <a:endParaRPr lang="en-US" sz="1100"/>
                    </a:p>
                  </a:txBody>
                  <a:tcPr>
                    <a:lnL w="12700" cap="flat" cmpd="sng" algn="ctr">
                      <a:solidFill>
                        <a:schemeClr val="accent3">
                          <a:lumMod val="75000"/>
                        </a:schemeClr>
                      </a:solidFill>
                      <a:prstDash val="solid"/>
                      <a:round/>
                      <a:headEnd type="none" w="med" len="med"/>
                      <a:tailEnd type="none" w="med" len="med"/>
                    </a:lnL>
                    <a:lnR w="12700" cap="flat" cmpd="sng" algn="ctr">
                      <a:solidFill>
                        <a:schemeClr val="accent3">
                          <a:lumMod val="75000"/>
                        </a:schemeClr>
                      </a:solidFill>
                      <a:prstDash val="solid"/>
                      <a:round/>
                      <a:headEnd type="none" w="med" len="med"/>
                      <a:tailEnd type="none" w="med" len="med"/>
                    </a:lnR>
                    <a:lnT w="12700" cap="flat" cmpd="sng" algn="ctr">
                      <a:solidFill>
                        <a:schemeClr val="accent3">
                          <a:lumMod val="75000"/>
                        </a:schemeClr>
                      </a:solidFill>
                      <a:prstDash val="solid"/>
                      <a:round/>
                      <a:headEnd type="none" w="med" len="med"/>
                      <a:tailEnd type="none" w="med" len="med"/>
                    </a:lnT>
                    <a:lnB w="12700" cap="flat" cmpd="sng" algn="ctr">
                      <a:solidFill>
                        <a:schemeClr val="accent3">
                          <a:lumMod val="75000"/>
                        </a:schemeClr>
                      </a:solidFill>
                      <a:prstDash val="solid"/>
                      <a:round/>
                      <a:headEnd type="none" w="med" len="med"/>
                      <a:tailEnd type="none" w="med" len="med"/>
                    </a:lnB>
                  </a:tcPr>
                </a:tc>
                <a:extLst>
                  <a:ext uri="{0D108BD9-81ED-4DB2-BD59-A6C34878D82A}">
                    <a16:rowId xmlns:a16="http://schemas.microsoft.com/office/drawing/2014/main" val="1246080050"/>
                  </a:ext>
                </a:extLst>
              </a:tr>
              <a:tr h="0">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rowSpan="2">
                  <a:txBody>
                    <a:bodyPr/>
                    <a:lstStyle/>
                    <a:p>
                      <a:pPr algn="ctr"/>
                      <a:endParaRPr lang="en-US" sz="1100"/>
                    </a:p>
                  </a:txBody>
                  <a:tcPr>
                    <a:lnL w="12700" cap="flat" cmpd="sng" algn="ctr">
                      <a:solidFill>
                        <a:schemeClr val="accent3">
                          <a:lumMod val="75000"/>
                        </a:schemeClr>
                      </a:solidFill>
                      <a:prstDash val="solid"/>
                      <a:round/>
                      <a:headEnd type="none" w="med" len="med"/>
                      <a:tailEnd type="none" w="med" len="med"/>
                    </a:lnL>
                    <a:lnR w="12700" cap="flat" cmpd="sng" algn="ctr">
                      <a:solidFill>
                        <a:schemeClr val="accent3">
                          <a:lumMod val="75000"/>
                        </a:schemeClr>
                      </a:solidFill>
                      <a:prstDash val="solid"/>
                      <a:round/>
                      <a:headEnd type="none" w="med" len="med"/>
                      <a:tailEnd type="none" w="med" len="med"/>
                    </a:lnR>
                    <a:lnT w="12700" cap="flat" cmpd="sng" algn="ctr">
                      <a:solidFill>
                        <a:schemeClr val="accent3">
                          <a:lumMod val="75000"/>
                        </a:schemeClr>
                      </a:solidFill>
                      <a:prstDash val="solid"/>
                      <a:round/>
                      <a:headEnd type="none" w="med" len="med"/>
                      <a:tailEnd type="none" w="med" len="med"/>
                    </a:lnT>
                    <a:lnB w="12700" cap="flat" cmpd="sng" algn="ctr">
                      <a:solidFill>
                        <a:schemeClr val="accent3">
                          <a:lumMod val="75000"/>
                        </a:schemeClr>
                      </a:solidFill>
                      <a:prstDash val="solid"/>
                      <a:round/>
                      <a:headEnd type="none" w="med" len="med"/>
                      <a:tailEnd type="none" w="med" len="med"/>
                    </a:lnB>
                  </a:tcPr>
                </a:tc>
                <a:extLst>
                  <a:ext uri="{0D108BD9-81ED-4DB2-BD59-A6C34878D82A}">
                    <a16:rowId xmlns:a16="http://schemas.microsoft.com/office/drawing/2014/main" val="2539080959"/>
                  </a:ext>
                </a:extLst>
              </a:tr>
              <a:tr h="233643">
                <a:tc rowSpan="2">
                  <a:txBody>
                    <a:bodyPr/>
                    <a:lstStyle/>
                    <a:p>
                      <a:r>
                        <a:rPr lang="en-US" sz="1100"/>
                        <a:t>Curer</a:t>
                      </a:r>
                    </a:p>
                  </a:txBody>
                  <a:tcPr/>
                </a:tc>
                <a:tc rowSpan="2">
                  <a:txBody>
                    <a:bodyPr/>
                    <a:lstStyle/>
                    <a:p>
                      <a:pPr algn="ctr"/>
                      <a:endParaRPr lang="en-US" sz="1100"/>
                    </a:p>
                  </a:txBody>
                  <a:tcPr/>
                </a:tc>
                <a:tc rowSpan="2">
                  <a:txBody>
                    <a:bodyPr/>
                    <a:lstStyle/>
                    <a:p>
                      <a:pPr algn="ctr"/>
                      <a:endParaRPr lang="en-US" sz="1100"/>
                    </a:p>
                  </a:txBody>
                  <a:tcPr/>
                </a:tc>
                <a:tc rowSpan="2">
                  <a:txBody>
                    <a:bodyPr/>
                    <a:lstStyle/>
                    <a:p>
                      <a:pPr algn="ctr"/>
                      <a:endParaRPr lang="en-US" sz="1100"/>
                    </a:p>
                  </a:txBody>
                  <a:tcPr/>
                </a:tc>
                <a:tc rowSpan="2">
                  <a:txBody>
                    <a:bodyPr/>
                    <a:lstStyle/>
                    <a:p>
                      <a:pPr algn="ctr"/>
                      <a:endParaRPr lang="en-US" sz="1100"/>
                    </a:p>
                  </a:txBody>
                  <a:tcPr>
                    <a:lnR>
                      <a:noFill/>
                    </a:lnR>
                  </a:tcPr>
                </a:tc>
                <a:tc rowSpan="2">
                  <a:txBody>
                    <a:bodyPr/>
                    <a:lstStyle/>
                    <a:p>
                      <a:pPr algn="ctr"/>
                      <a:endParaRPr lang="en-US" sz="1100"/>
                    </a:p>
                  </a:txBody>
                  <a:tcPr>
                    <a:lnL>
                      <a:noFill/>
                    </a:lnL>
                    <a:lnR w="12700" cap="flat" cmpd="sng" algn="ctr">
                      <a:solidFill>
                        <a:schemeClr val="accent3">
                          <a:lumMod val="75000"/>
                        </a:schemeClr>
                      </a:solidFill>
                      <a:prstDash val="solid"/>
                      <a:round/>
                      <a:headEnd type="none" w="med" len="med"/>
                      <a:tailEnd type="none" w="med" len="med"/>
                    </a:lnR>
                    <a:lnT w="12700" cap="flat" cmpd="sng" algn="ctr">
                      <a:noFill/>
                      <a:prstDash val="solid"/>
                      <a:miter lim="800000"/>
                    </a:lnT>
                    <a:lnB w="12700" cap="flat" cmpd="sng" algn="ctr">
                      <a:noFill/>
                      <a:prstDash val="solid"/>
                      <a:miter lim="800000"/>
                    </a:lnB>
                    <a:lnTlToBr w="12700" cmpd="sng">
                      <a:noFill/>
                      <a:prstDash val="solid"/>
                    </a:lnTlToBr>
                    <a:lnBlToTr w="12700" cmpd="sng">
                      <a:noFill/>
                      <a:prstDash val="solid"/>
                    </a:lnBlToTr>
                    <a:solidFill>
                      <a:schemeClr val="bg1"/>
                    </a:solidFill>
                  </a:tcPr>
                </a:tc>
                <a:tc vMerge="1">
                  <a:txBody>
                    <a:bodyPr/>
                    <a:lstStyle/>
                    <a:p>
                      <a:pPr algn="ctr"/>
                      <a:endParaRPr lang="en-US" sz="1100"/>
                    </a:p>
                  </a:txBody>
                  <a:tcPr anchor="ctr">
                    <a:lnL w="12700" cap="flat" cmpd="sng" algn="ctr">
                      <a:solidFill>
                        <a:schemeClr val="accent3">
                          <a:lumMod val="75000"/>
                        </a:schemeClr>
                      </a:solidFill>
                      <a:prstDash val="solid"/>
                      <a:round/>
                      <a:headEnd type="none" w="med" len="med"/>
                      <a:tailEnd type="none" w="med" len="med"/>
                    </a:lnL>
                    <a:lnR w="12700" cap="flat" cmpd="sng" algn="ctr">
                      <a:solidFill>
                        <a:schemeClr val="accent3">
                          <a:lumMod val="75000"/>
                        </a:schemeClr>
                      </a:solidFill>
                      <a:prstDash val="solid"/>
                      <a:round/>
                      <a:headEnd type="none" w="med" len="med"/>
                      <a:tailEnd type="none" w="med" len="med"/>
                    </a:lnR>
                    <a:lnT w="12700" cap="flat" cmpd="sng" algn="ctr">
                      <a:solidFill>
                        <a:schemeClr val="accent3">
                          <a:lumMod val="75000"/>
                        </a:schemeClr>
                      </a:solidFill>
                      <a:prstDash val="solid"/>
                      <a:round/>
                      <a:headEnd type="none" w="med" len="med"/>
                      <a:tailEnd type="none" w="med" len="med"/>
                    </a:lnT>
                    <a:lnB w="12700" cap="flat" cmpd="sng" algn="ctr">
                      <a:solidFill>
                        <a:schemeClr val="accent3">
                          <a:lumMod val="75000"/>
                        </a:schemeClr>
                      </a:solidFill>
                      <a:prstDash val="solid"/>
                      <a:round/>
                      <a:headEnd type="none" w="med" len="med"/>
                      <a:tailEnd type="none" w="med" len="med"/>
                    </a:lnB>
                  </a:tcPr>
                </a:tc>
                <a:extLst>
                  <a:ext uri="{0D108BD9-81ED-4DB2-BD59-A6C34878D82A}">
                    <a16:rowId xmlns:a16="http://schemas.microsoft.com/office/drawing/2014/main" val="2925200104"/>
                  </a:ext>
                </a:extLst>
              </a:tr>
              <a:tr h="0">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rowSpan="2">
                  <a:txBody>
                    <a:bodyPr/>
                    <a:lstStyle/>
                    <a:p>
                      <a:pPr algn="ctr"/>
                      <a:endParaRPr lang="en-US" sz="1100"/>
                    </a:p>
                  </a:txBody>
                  <a:tcPr>
                    <a:lnL w="12700" cap="flat" cmpd="sng" algn="ctr">
                      <a:solidFill>
                        <a:schemeClr val="accent3">
                          <a:lumMod val="75000"/>
                        </a:schemeClr>
                      </a:solidFill>
                      <a:prstDash val="solid"/>
                      <a:round/>
                      <a:headEnd type="none" w="med" len="med"/>
                      <a:tailEnd type="none" w="med" len="med"/>
                    </a:lnL>
                    <a:lnR w="12700" cap="flat" cmpd="sng" algn="ctr">
                      <a:solidFill>
                        <a:schemeClr val="accent3">
                          <a:lumMod val="75000"/>
                        </a:schemeClr>
                      </a:solidFill>
                      <a:prstDash val="solid"/>
                      <a:round/>
                      <a:headEnd type="none" w="med" len="med"/>
                      <a:tailEnd type="none" w="med" len="med"/>
                    </a:lnR>
                    <a:lnT w="12700" cap="flat" cmpd="sng" algn="ctr">
                      <a:solidFill>
                        <a:schemeClr val="accent3">
                          <a:lumMod val="75000"/>
                        </a:schemeClr>
                      </a:solidFill>
                      <a:prstDash val="solid"/>
                      <a:round/>
                      <a:headEnd type="none" w="med" len="med"/>
                      <a:tailEnd type="none" w="med" len="med"/>
                    </a:lnT>
                    <a:lnB w="12700" cap="flat" cmpd="sng" algn="ctr">
                      <a:solidFill>
                        <a:schemeClr val="accent3">
                          <a:lumMod val="75000"/>
                        </a:schemeClr>
                      </a:solidFill>
                      <a:prstDash val="solid"/>
                      <a:round/>
                      <a:headEnd type="none" w="med" len="med"/>
                      <a:tailEnd type="none" w="med" len="med"/>
                    </a:lnB>
                  </a:tcPr>
                </a:tc>
                <a:extLst>
                  <a:ext uri="{0D108BD9-81ED-4DB2-BD59-A6C34878D82A}">
                    <a16:rowId xmlns:a16="http://schemas.microsoft.com/office/drawing/2014/main" val="789700210"/>
                  </a:ext>
                </a:extLst>
              </a:tr>
              <a:tr h="228065">
                <a:tc>
                  <a:txBody>
                    <a:bodyPr/>
                    <a:lstStyle/>
                    <a:p>
                      <a:r>
                        <a:rPr lang="en-US" sz="1100"/>
                        <a:t>Wholesaler </a:t>
                      </a:r>
                    </a:p>
                  </a:txBody>
                  <a:tcPr/>
                </a:tc>
                <a:tc>
                  <a:txBody>
                    <a:bodyPr/>
                    <a:lstStyle/>
                    <a:p>
                      <a:pPr algn="ctr"/>
                      <a:endParaRPr lang="en-US" sz="1100"/>
                    </a:p>
                  </a:txBody>
                  <a:tcPr/>
                </a:tc>
                <a:tc>
                  <a:txBody>
                    <a:bodyPr/>
                    <a:lstStyle/>
                    <a:p>
                      <a:pPr algn="ctr"/>
                      <a:endParaRPr lang="en-US" sz="1100"/>
                    </a:p>
                  </a:txBody>
                  <a:tcPr/>
                </a:tc>
                <a:tc>
                  <a:txBody>
                    <a:bodyPr/>
                    <a:lstStyle/>
                    <a:p>
                      <a:pPr algn="ctr"/>
                      <a:endParaRPr lang="en-US" sz="1100"/>
                    </a:p>
                  </a:txBody>
                  <a:tcPr/>
                </a:tc>
                <a:tc>
                  <a:txBody>
                    <a:bodyPr/>
                    <a:lstStyle/>
                    <a:p>
                      <a:pPr algn="ctr"/>
                      <a:endParaRPr lang="en-US" sz="1100"/>
                    </a:p>
                  </a:txBody>
                  <a:tcPr>
                    <a:lnR>
                      <a:noFill/>
                    </a:lnR>
                  </a:tcPr>
                </a:tc>
                <a:tc>
                  <a:txBody>
                    <a:bodyPr/>
                    <a:lstStyle/>
                    <a:p>
                      <a:pPr algn="ctr"/>
                      <a:endParaRPr lang="en-US" sz="1100"/>
                    </a:p>
                  </a:txBody>
                  <a:tcPr>
                    <a:lnL>
                      <a:noFill/>
                    </a:lnL>
                    <a:lnR w="12700" cap="flat" cmpd="sng" algn="ctr">
                      <a:solidFill>
                        <a:schemeClr val="accent3">
                          <a:lumMod val="75000"/>
                        </a:schemeClr>
                      </a:solidFill>
                      <a:prstDash val="solid"/>
                      <a:round/>
                      <a:headEnd type="none" w="med" len="med"/>
                      <a:tailEnd type="none" w="med" len="med"/>
                    </a:lnR>
                    <a:lnT w="12700" cap="flat" cmpd="sng" algn="ctr">
                      <a:noFill/>
                      <a:prstDash val="solid"/>
                      <a:miter lim="800000"/>
                    </a:lnT>
                    <a:lnB w="12700" cap="flat" cmpd="sng" algn="ctr">
                      <a:noFill/>
                      <a:prstDash val="solid"/>
                      <a:miter lim="800000"/>
                    </a:lnB>
                    <a:lnTlToBr w="12700" cmpd="sng">
                      <a:noFill/>
                      <a:prstDash val="solid"/>
                    </a:lnTlToBr>
                    <a:lnBlToTr w="12700" cmpd="sng">
                      <a:noFill/>
                      <a:prstDash val="solid"/>
                    </a:lnBlToTr>
                    <a:solidFill>
                      <a:schemeClr val="bg1"/>
                    </a:solidFill>
                  </a:tcPr>
                </a:tc>
                <a:tc vMerge="1">
                  <a:txBody>
                    <a:bodyPr/>
                    <a:lstStyle/>
                    <a:p>
                      <a:pPr algn="ctr"/>
                      <a:endParaRPr lang="en-US" sz="1100"/>
                    </a:p>
                  </a:txBody>
                  <a:tcPr>
                    <a:lnL w="12700" cap="flat" cmpd="sng" algn="ctr">
                      <a:solidFill>
                        <a:schemeClr val="accent3">
                          <a:lumMod val="75000"/>
                        </a:schemeClr>
                      </a:solidFill>
                      <a:prstDash val="solid"/>
                      <a:round/>
                      <a:headEnd type="none" w="med" len="med"/>
                      <a:tailEnd type="none" w="med" len="med"/>
                    </a:lnL>
                    <a:lnR w="12700" cap="flat" cmpd="sng" algn="ctr">
                      <a:solidFill>
                        <a:schemeClr val="accent3">
                          <a:lumMod val="75000"/>
                        </a:schemeClr>
                      </a:solidFill>
                      <a:prstDash val="solid"/>
                      <a:round/>
                      <a:headEnd type="none" w="med" len="med"/>
                      <a:tailEnd type="none" w="med" len="med"/>
                    </a:lnR>
                    <a:lnT w="12700" cap="flat" cmpd="sng" algn="ctr">
                      <a:solidFill>
                        <a:schemeClr val="accent3">
                          <a:lumMod val="75000"/>
                        </a:schemeClr>
                      </a:solidFill>
                      <a:prstDash val="solid"/>
                      <a:round/>
                      <a:headEnd type="none" w="med" len="med"/>
                      <a:tailEnd type="none" w="med" len="med"/>
                    </a:lnT>
                    <a:lnB w="12700" cap="flat" cmpd="sng" algn="ctr">
                      <a:solidFill>
                        <a:schemeClr val="accent3">
                          <a:lumMod val="75000"/>
                        </a:schemeClr>
                      </a:solidFill>
                      <a:prstDash val="solid"/>
                      <a:round/>
                      <a:headEnd type="none" w="med" len="med"/>
                      <a:tailEnd type="none" w="med" len="med"/>
                    </a:lnB>
                  </a:tcPr>
                </a:tc>
                <a:extLst>
                  <a:ext uri="{0D108BD9-81ED-4DB2-BD59-A6C34878D82A}">
                    <a16:rowId xmlns:a16="http://schemas.microsoft.com/office/drawing/2014/main" val="751401756"/>
                  </a:ext>
                </a:extLst>
              </a:tr>
              <a:tr h="228065">
                <a:tc>
                  <a:txBody>
                    <a:bodyPr/>
                    <a:lstStyle/>
                    <a:p>
                      <a:r>
                        <a:rPr lang="en-US" sz="1100"/>
                        <a:t>Retailer </a:t>
                      </a:r>
                    </a:p>
                  </a:txBody>
                  <a:tcPr/>
                </a:tc>
                <a:tc>
                  <a:txBody>
                    <a:bodyPr/>
                    <a:lstStyle/>
                    <a:p>
                      <a:pPr algn="ctr"/>
                      <a:endParaRPr lang="en-US" sz="1100"/>
                    </a:p>
                  </a:txBody>
                  <a:tcPr/>
                </a:tc>
                <a:tc>
                  <a:txBody>
                    <a:bodyPr/>
                    <a:lstStyle/>
                    <a:p>
                      <a:pPr algn="ctr"/>
                      <a:endParaRPr lang="en-US" sz="1100"/>
                    </a:p>
                  </a:txBody>
                  <a:tcPr/>
                </a:tc>
                <a:tc>
                  <a:txBody>
                    <a:bodyPr/>
                    <a:lstStyle/>
                    <a:p>
                      <a:pPr algn="ctr"/>
                      <a:endParaRPr lang="en-US" sz="1100"/>
                    </a:p>
                  </a:txBody>
                  <a:tcPr/>
                </a:tc>
                <a:tc>
                  <a:txBody>
                    <a:bodyPr/>
                    <a:lstStyle/>
                    <a:p>
                      <a:pPr algn="ctr"/>
                      <a:endParaRPr lang="en-US" sz="1100"/>
                    </a:p>
                  </a:txBody>
                  <a:tcPr>
                    <a:lnR>
                      <a:noFill/>
                    </a:lnR>
                  </a:tcPr>
                </a:tc>
                <a:tc>
                  <a:txBody>
                    <a:bodyPr/>
                    <a:lstStyle/>
                    <a:p>
                      <a:pPr algn="ctr"/>
                      <a:endParaRPr lang="en-US" sz="1100"/>
                    </a:p>
                  </a:txBody>
                  <a:tcPr>
                    <a:lnL>
                      <a:noFill/>
                    </a:lnL>
                    <a:lnR w="12700" cap="flat" cmpd="sng" algn="ctr">
                      <a:solidFill>
                        <a:schemeClr val="accent3">
                          <a:lumMod val="75000"/>
                        </a:schemeClr>
                      </a:solidFill>
                      <a:prstDash val="solid"/>
                      <a:round/>
                      <a:headEnd type="none" w="med" len="med"/>
                      <a:tailEnd type="none" w="med" len="med"/>
                    </a:lnR>
                    <a:lnT w="12700" cap="flat" cmpd="sng" algn="ctr">
                      <a:noFill/>
                      <a:prstDash val="solid"/>
                      <a:miter lim="800000"/>
                    </a:lnT>
                    <a:lnB w="12700" cap="flat" cmpd="sng" algn="ctr">
                      <a:noFill/>
                      <a:prstDash val="solid"/>
                      <a:miter lim="800000"/>
                    </a:lnB>
                    <a:lnTlToBr w="12700" cmpd="sng">
                      <a:noFill/>
                      <a:prstDash val="solid"/>
                    </a:lnTlToBr>
                    <a:lnBlToTr w="12700" cmpd="sng">
                      <a:noFill/>
                      <a:prstDash val="solid"/>
                    </a:lnBlToTr>
                    <a:solidFill>
                      <a:schemeClr val="bg1"/>
                    </a:solidFill>
                  </a:tcPr>
                </a:tc>
                <a:tc>
                  <a:txBody>
                    <a:bodyPr/>
                    <a:lstStyle/>
                    <a:p>
                      <a:pPr algn="ctr"/>
                      <a:endParaRPr lang="en-US" sz="1100"/>
                    </a:p>
                  </a:txBody>
                  <a:tcPr>
                    <a:lnL w="12700" cap="flat" cmpd="sng" algn="ctr">
                      <a:solidFill>
                        <a:schemeClr val="accent3">
                          <a:lumMod val="75000"/>
                        </a:schemeClr>
                      </a:solidFill>
                      <a:prstDash val="solid"/>
                      <a:round/>
                      <a:headEnd type="none" w="med" len="med"/>
                      <a:tailEnd type="none" w="med" len="med"/>
                    </a:lnL>
                    <a:lnR w="12700" cap="flat" cmpd="sng" algn="ctr">
                      <a:solidFill>
                        <a:schemeClr val="accent3">
                          <a:lumMod val="75000"/>
                        </a:schemeClr>
                      </a:solidFill>
                      <a:prstDash val="solid"/>
                      <a:round/>
                      <a:headEnd type="none" w="med" len="med"/>
                      <a:tailEnd type="none" w="med" len="med"/>
                    </a:lnR>
                    <a:lnT w="12700" cap="flat" cmpd="sng" algn="ctr">
                      <a:solidFill>
                        <a:schemeClr val="accent3">
                          <a:lumMod val="75000"/>
                        </a:schemeClr>
                      </a:solidFill>
                      <a:prstDash val="solid"/>
                      <a:round/>
                      <a:headEnd type="none" w="med" len="med"/>
                      <a:tailEnd type="none" w="med" len="med"/>
                    </a:lnT>
                    <a:lnB w="12700" cap="flat" cmpd="sng" algn="ctr">
                      <a:solidFill>
                        <a:schemeClr val="accent3">
                          <a:lumMod val="75000"/>
                        </a:schemeClr>
                      </a:solidFill>
                      <a:prstDash val="solid"/>
                      <a:round/>
                      <a:headEnd type="none" w="med" len="med"/>
                      <a:tailEnd type="none" w="med" len="med"/>
                    </a:lnB>
                  </a:tcPr>
                </a:tc>
                <a:extLst>
                  <a:ext uri="{0D108BD9-81ED-4DB2-BD59-A6C34878D82A}">
                    <a16:rowId xmlns:a16="http://schemas.microsoft.com/office/drawing/2014/main" val="3514366918"/>
                  </a:ext>
                </a:extLst>
              </a:tr>
            </a:tbl>
          </a:graphicData>
        </a:graphic>
      </p:graphicFrame>
      <p:sp>
        <p:nvSpPr>
          <p:cNvPr id="5" name="Left Bracket 4">
            <a:extLst>
              <a:ext uri="{FF2B5EF4-FFF2-40B4-BE49-F238E27FC236}">
                <a16:creationId xmlns:a16="http://schemas.microsoft.com/office/drawing/2014/main" id="{C078ECAD-1732-44AA-B8B7-A5CE50211091}"/>
              </a:ext>
            </a:extLst>
          </p:cNvPr>
          <p:cNvSpPr/>
          <p:nvPr/>
        </p:nvSpPr>
        <p:spPr>
          <a:xfrm>
            <a:off x="1357952" y="4851781"/>
            <a:ext cx="175510" cy="893926"/>
          </a:xfrm>
          <a:prstGeom prst="leftBracket">
            <a:avLst/>
          </a:prstGeom>
          <a:solidFill>
            <a:srgbClr val="92D050"/>
          </a:solidFill>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 name="TextBox 5">
            <a:extLst>
              <a:ext uri="{FF2B5EF4-FFF2-40B4-BE49-F238E27FC236}">
                <a16:creationId xmlns:a16="http://schemas.microsoft.com/office/drawing/2014/main" id="{FE9340FB-163E-916D-4192-D937C6FB4FD0}"/>
              </a:ext>
            </a:extLst>
          </p:cNvPr>
          <p:cNvSpPr txBox="1"/>
          <p:nvPr/>
        </p:nvSpPr>
        <p:spPr>
          <a:xfrm>
            <a:off x="169642" y="4936236"/>
            <a:ext cx="1276065" cy="738664"/>
          </a:xfrm>
          <a:prstGeom prst="rect">
            <a:avLst/>
          </a:prstGeom>
          <a:noFill/>
        </p:spPr>
        <p:txBody>
          <a:bodyPr wrap="square" rtlCol="0">
            <a:spAutoFit/>
          </a:bodyPr>
          <a:lstStyle/>
          <a:p>
            <a:r>
              <a:rPr lang="en-US" sz="1050" b="1" i="1"/>
              <a:t>Terra35 </a:t>
            </a:r>
            <a:r>
              <a:rPr lang="en-US" sz="1050" i="1"/>
              <a:t>may fulfill all these roles in US domestic market  </a:t>
            </a:r>
          </a:p>
        </p:txBody>
      </p:sp>
      <p:sp>
        <p:nvSpPr>
          <p:cNvPr id="7" name="TextBox 6">
            <a:extLst>
              <a:ext uri="{FF2B5EF4-FFF2-40B4-BE49-F238E27FC236}">
                <a16:creationId xmlns:a16="http://schemas.microsoft.com/office/drawing/2014/main" id="{29139503-E4FB-5140-FED3-86ED9B28EFE1}"/>
              </a:ext>
            </a:extLst>
          </p:cNvPr>
          <p:cNvSpPr txBox="1"/>
          <p:nvPr/>
        </p:nvSpPr>
        <p:spPr>
          <a:xfrm>
            <a:off x="1549579" y="4107351"/>
            <a:ext cx="4598737" cy="369332"/>
          </a:xfrm>
          <a:prstGeom prst="rect">
            <a:avLst/>
          </a:prstGeom>
          <a:solidFill>
            <a:schemeClr val="bg2"/>
          </a:solidFill>
        </p:spPr>
        <p:txBody>
          <a:bodyPr wrap="square" rtlCol="0">
            <a:spAutoFit/>
          </a:bodyPr>
          <a:lstStyle/>
          <a:p>
            <a:r>
              <a:rPr lang="en-US"/>
              <a:t>Greenhouse climate controlled vertical farm </a:t>
            </a:r>
          </a:p>
        </p:txBody>
      </p:sp>
      <p:sp>
        <p:nvSpPr>
          <p:cNvPr id="8" name="TextBox 7">
            <a:extLst>
              <a:ext uri="{FF2B5EF4-FFF2-40B4-BE49-F238E27FC236}">
                <a16:creationId xmlns:a16="http://schemas.microsoft.com/office/drawing/2014/main" id="{35998AA5-F630-0B82-B55B-C8AB1ADE662B}"/>
              </a:ext>
            </a:extLst>
          </p:cNvPr>
          <p:cNvSpPr txBox="1"/>
          <p:nvPr/>
        </p:nvSpPr>
        <p:spPr>
          <a:xfrm>
            <a:off x="1533462" y="1356673"/>
            <a:ext cx="4614854" cy="369332"/>
          </a:xfrm>
          <a:prstGeom prst="rect">
            <a:avLst/>
          </a:prstGeom>
          <a:solidFill>
            <a:schemeClr val="bg2"/>
          </a:solidFill>
        </p:spPr>
        <p:txBody>
          <a:bodyPr wrap="square" rtlCol="0">
            <a:spAutoFit/>
          </a:bodyPr>
          <a:lstStyle/>
          <a:p>
            <a:r>
              <a:rPr lang="en-US"/>
              <a:t>Tropical outdoor farm </a:t>
            </a:r>
          </a:p>
        </p:txBody>
      </p:sp>
    </p:spTree>
    <p:extLst>
      <p:ext uri="{BB962C8B-B14F-4D97-AF65-F5344CB8AC3E}">
        <p14:creationId xmlns:p14="http://schemas.microsoft.com/office/powerpoint/2010/main" val="14348034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18" name="Table 17">
            <a:extLst>
              <a:ext uri="{FF2B5EF4-FFF2-40B4-BE49-F238E27FC236}">
                <a16:creationId xmlns:a16="http://schemas.microsoft.com/office/drawing/2014/main" id="{AF9CEDD5-CD2F-FD11-D5AD-525AF26736B1}"/>
              </a:ext>
            </a:extLst>
          </p:cNvPr>
          <p:cNvGraphicFramePr>
            <a:graphicFrameLocks noGrp="1"/>
          </p:cNvGraphicFramePr>
          <p:nvPr>
            <p:extLst>
              <p:ext uri="{D42A27DB-BD31-4B8C-83A1-F6EECF244321}">
                <p14:modId xmlns:p14="http://schemas.microsoft.com/office/powerpoint/2010/main" val="2367237703"/>
              </p:ext>
            </p:extLst>
          </p:nvPr>
        </p:nvGraphicFramePr>
        <p:xfrm>
          <a:off x="296985" y="1835351"/>
          <a:ext cx="11239251" cy="4652124"/>
        </p:xfrm>
        <a:graphic>
          <a:graphicData uri="http://schemas.openxmlformats.org/drawingml/2006/table">
            <a:tbl>
              <a:tblPr firstRow="1" bandRow="1">
                <a:tableStyleId>{2D5ABB26-0587-4C30-8999-92F81FD0307C}</a:tableStyleId>
              </a:tblPr>
              <a:tblGrid>
                <a:gridCol w="1592717">
                  <a:extLst>
                    <a:ext uri="{9D8B030D-6E8A-4147-A177-3AD203B41FA5}">
                      <a16:colId xmlns:a16="http://schemas.microsoft.com/office/drawing/2014/main" val="1223583759"/>
                    </a:ext>
                  </a:extLst>
                </a:gridCol>
                <a:gridCol w="3309899">
                  <a:extLst>
                    <a:ext uri="{9D8B030D-6E8A-4147-A177-3AD203B41FA5}">
                      <a16:colId xmlns:a16="http://schemas.microsoft.com/office/drawing/2014/main" val="3887583385"/>
                    </a:ext>
                  </a:extLst>
                </a:gridCol>
                <a:gridCol w="831785">
                  <a:extLst>
                    <a:ext uri="{9D8B030D-6E8A-4147-A177-3AD203B41FA5}">
                      <a16:colId xmlns:a16="http://schemas.microsoft.com/office/drawing/2014/main" val="1132482741"/>
                    </a:ext>
                  </a:extLst>
                </a:gridCol>
                <a:gridCol w="1703422">
                  <a:extLst>
                    <a:ext uri="{9D8B030D-6E8A-4147-A177-3AD203B41FA5}">
                      <a16:colId xmlns:a16="http://schemas.microsoft.com/office/drawing/2014/main" val="3142410021"/>
                    </a:ext>
                  </a:extLst>
                </a:gridCol>
                <a:gridCol w="3801428">
                  <a:extLst>
                    <a:ext uri="{9D8B030D-6E8A-4147-A177-3AD203B41FA5}">
                      <a16:colId xmlns:a16="http://schemas.microsoft.com/office/drawing/2014/main" val="1100645846"/>
                    </a:ext>
                  </a:extLst>
                </a:gridCol>
              </a:tblGrid>
              <a:tr h="402150">
                <a:tc gridSpan="2">
                  <a:txBody>
                    <a:bodyPr/>
                    <a:lstStyle/>
                    <a:p>
                      <a:r>
                        <a:rPr lang="en-US" sz="2000">
                          <a:solidFill>
                            <a:schemeClr val="bg1"/>
                          </a:solidFill>
                        </a:rPr>
                        <a:t>Global Market (annual worth) </a:t>
                      </a:r>
                    </a:p>
                  </a:txBody>
                  <a:tcPr marL="101441" marR="101441" marT="50720" marB="50720">
                    <a:solidFill>
                      <a:srgbClr val="00204F"/>
                    </a:solidFill>
                  </a:tcPr>
                </a:tc>
                <a:tc hMerge="1">
                  <a:txBody>
                    <a:bodyPr/>
                    <a:lstStyle/>
                    <a:p>
                      <a:endParaRPr lang="en-US">
                        <a:solidFill>
                          <a:schemeClr val="bg1"/>
                        </a:solidFill>
                      </a:endParaRPr>
                    </a:p>
                  </a:txBody>
                  <a:tcPr>
                    <a:solidFill>
                      <a:srgbClr val="48599F"/>
                    </a:solidFill>
                  </a:tcPr>
                </a:tc>
                <a:tc>
                  <a:txBody>
                    <a:bodyPr/>
                    <a:lstStyle/>
                    <a:p>
                      <a:endParaRPr lang="en-US" sz="2000">
                        <a:solidFill>
                          <a:schemeClr val="bg1"/>
                        </a:solidFill>
                      </a:endParaRPr>
                    </a:p>
                  </a:txBody>
                  <a:tcPr marL="101441" marR="101441" marT="50720" marB="50720"/>
                </a:tc>
                <a:tc gridSpan="2">
                  <a:txBody>
                    <a:bodyPr/>
                    <a:lstStyle/>
                    <a:p>
                      <a:r>
                        <a:rPr lang="en-US" sz="2000">
                          <a:solidFill>
                            <a:schemeClr val="bg1"/>
                          </a:solidFill>
                        </a:rPr>
                        <a:t>US market (annual worth)</a:t>
                      </a:r>
                    </a:p>
                  </a:txBody>
                  <a:tcPr marL="101441" marR="101441" marT="50720" marB="50720">
                    <a:solidFill>
                      <a:srgbClr val="00204F"/>
                    </a:solidFill>
                  </a:tcPr>
                </a:tc>
                <a:tc hMerge="1">
                  <a:txBody>
                    <a:bodyPr/>
                    <a:lstStyle/>
                    <a:p>
                      <a:pPr algn="ctr"/>
                      <a:endParaRPr lang="en-US">
                        <a:solidFill>
                          <a:schemeClr val="bg1"/>
                        </a:solidFill>
                      </a:endParaRPr>
                    </a:p>
                  </a:txBody>
                  <a:tcPr>
                    <a:lnB w="12700" cap="flat" cmpd="sng" algn="ctr">
                      <a:solidFill>
                        <a:schemeClr val="bg2">
                          <a:lumMod val="90000"/>
                        </a:schemeClr>
                      </a:solidFill>
                      <a:prstDash val="solid"/>
                      <a:round/>
                      <a:headEnd type="none" w="med" len="med"/>
                      <a:tailEnd type="none" w="med" len="med"/>
                    </a:lnB>
                    <a:solidFill>
                      <a:srgbClr val="48599F"/>
                    </a:solidFill>
                  </a:tcPr>
                </a:tc>
                <a:extLst>
                  <a:ext uri="{0D108BD9-81ED-4DB2-BD59-A6C34878D82A}">
                    <a16:rowId xmlns:a16="http://schemas.microsoft.com/office/drawing/2014/main" val="3540613992"/>
                  </a:ext>
                </a:extLst>
              </a:tr>
              <a:tr h="336517">
                <a:tc>
                  <a:txBody>
                    <a:bodyPr/>
                    <a:lstStyle/>
                    <a:p>
                      <a:endParaRPr lang="en-US" sz="1600"/>
                    </a:p>
                  </a:txBody>
                  <a:tcPr marL="101441" marR="101441" marT="50720" marB="50720"/>
                </a:tc>
                <a:tc>
                  <a:txBody>
                    <a:bodyPr/>
                    <a:lstStyle/>
                    <a:p>
                      <a:endParaRPr lang="en-US" sz="1600"/>
                    </a:p>
                  </a:txBody>
                  <a:tcPr marL="101441" marR="101441" marT="50720" marB="50720">
                    <a:lnB w="12700" cap="flat" cmpd="sng" algn="ctr">
                      <a:solidFill>
                        <a:schemeClr val="bg2">
                          <a:lumMod val="90000"/>
                        </a:schemeClr>
                      </a:solidFill>
                      <a:prstDash val="solid"/>
                      <a:round/>
                      <a:headEnd type="none" w="med" len="med"/>
                      <a:tailEnd type="none" w="med" len="med"/>
                    </a:lnB>
                  </a:tcPr>
                </a:tc>
                <a:tc>
                  <a:txBody>
                    <a:bodyPr/>
                    <a:lstStyle/>
                    <a:p>
                      <a:endParaRPr lang="en-US" sz="1600"/>
                    </a:p>
                  </a:txBody>
                  <a:tcPr marL="101441" marR="101441" marT="50720" marB="50720"/>
                </a:tc>
                <a:tc>
                  <a:txBody>
                    <a:bodyPr/>
                    <a:lstStyle/>
                    <a:p>
                      <a:endParaRPr lang="en-US" sz="1600"/>
                    </a:p>
                  </a:txBody>
                  <a:tcPr marL="101441" marR="101441" marT="50720" marB="50720">
                    <a:lnR w="12700" cap="flat" cmpd="sng" algn="ctr">
                      <a:noFill/>
                      <a:prstDash val="solid"/>
                      <a:round/>
                      <a:headEnd type="none" w="med" len="med"/>
                      <a:tailEnd type="none" w="med" len="med"/>
                    </a:lnR>
                  </a:tcPr>
                </a:tc>
                <a:tc>
                  <a:txBody>
                    <a:bodyPr/>
                    <a:lstStyle/>
                    <a:p>
                      <a:pPr algn="ctr"/>
                      <a:endParaRPr lang="en-US" sz="1400" i="1" kern="1200">
                        <a:solidFill>
                          <a:schemeClr val="tx1"/>
                        </a:solidFill>
                        <a:latin typeface="+mn-lt"/>
                        <a:ea typeface="+mn-ea"/>
                        <a:cs typeface="+mn-cs"/>
                      </a:endParaRPr>
                    </a:p>
                  </a:txBody>
                  <a:tcPr marL="101441" marR="101441" marT="50720" marB="5072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08562429"/>
                  </a:ext>
                </a:extLst>
              </a:tr>
              <a:tr h="917872">
                <a:tc>
                  <a:txBody>
                    <a:bodyPr/>
                    <a:lstStyle/>
                    <a:p>
                      <a:r>
                        <a:rPr lang="en-US" sz="1600" dirty="0"/>
                        <a:t>Vanilla Extract</a:t>
                      </a:r>
                    </a:p>
                    <a:p>
                      <a:endParaRPr lang="en-US" sz="1600" dirty="0"/>
                    </a:p>
                  </a:txBody>
                  <a:tcPr marL="101441" marR="101441" marT="50720" marB="50720">
                    <a:lnR w="12700" cap="flat" cmpd="sng" algn="ctr">
                      <a:solidFill>
                        <a:schemeClr val="bg2">
                          <a:lumMod val="90000"/>
                        </a:schemeClr>
                      </a:solidFill>
                      <a:prstDash val="solid"/>
                      <a:round/>
                      <a:headEnd type="none" w="med" len="med"/>
                      <a:tailEnd type="none" w="med" len="med"/>
                    </a:lnR>
                  </a:tcPr>
                </a:tc>
                <a:tc>
                  <a:txBody>
                    <a:bodyPr/>
                    <a:lstStyle/>
                    <a:p>
                      <a:pPr marL="0" algn="ctr" rtl="0" eaLnBrk="1" latinLnBrk="0" hangingPunct="1"/>
                      <a:r>
                        <a:rPr lang="en-US" sz="2400" b="1" kern="1200">
                          <a:solidFill>
                            <a:schemeClr val="tx1"/>
                          </a:solidFill>
                          <a:latin typeface="+mn-lt"/>
                          <a:ea typeface="+mn-ea"/>
                          <a:cs typeface="+mn-cs"/>
                        </a:rPr>
                        <a:t>$5.5 Billion </a:t>
                      </a:r>
                    </a:p>
                    <a:p>
                      <a:pPr marL="0" algn="ctr" defTabSz="914400" rtl="0" eaLnBrk="1" latinLnBrk="0" hangingPunct="1"/>
                      <a:r>
                        <a:rPr lang="en-US" sz="1400" kern="1200">
                          <a:solidFill>
                            <a:schemeClr val="tx1"/>
                          </a:solidFill>
                          <a:latin typeface="+mn-lt"/>
                          <a:ea typeface="+mn-ea"/>
                          <a:cs typeface="+mn-cs"/>
                        </a:rPr>
                        <a:t>(CAGR 6.2% to 2030)</a:t>
                      </a:r>
                    </a:p>
                  </a:txBody>
                  <a:tcPr marL="101441" marR="101441" marT="50720" marB="50720">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tcPr>
                </a:tc>
                <a:tc>
                  <a:txBody>
                    <a:bodyPr/>
                    <a:lstStyle/>
                    <a:p>
                      <a:endParaRPr lang="en-US" sz="1600"/>
                    </a:p>
                  </a:txBody>
                  <a:tcPr marL="101441" marR="101441" marT="50720" marB="50720">
                    <a:lnL w="12700" cap="flat" cmpd="sng" algn="ctr">
                      <a:solidFill>
                        <a:schemeClr val="bg2">
                          <a:lumMod val="90000"/>
                        </a:schemeClr>
                      </a:solidFill>
                      <a:prstDash val="solid"/>
                      <a:round/>
                      <a:headEnd type="none" w="med" len="med"/>
                      <a:tailEnd type="none" w="med" len="med"/>
                    </a:lnL>
                  </a:tcPr>
                </a:tc>
                <a:tc>
                  <a:txBody>
                    <a:bodyPr/>
                    <a:lstStyle/>
                    <a:p>
                      <a:r>
                        <a:rPr lang="en-US" sz="1600"/>
                        <a:t>Annual imports</a:t>
                      </a:r>
                    </a:p>
                  </a:txBody>
                  <a:tcPr marL="101441" marR="101441" marT="50720" marB="50720">
                    <a:lnR w="12700" cap="flat" cmpd="sng" algn="ctr">
                      <a:solidFill>
                        <a:schemeClr val="bg2">
                          <a:lumMod val="90000"/>
                        </a:schemeClr>
                      </a:solidFill>
                      <a:prstDash val="solid"/>
                      <a:round/>
                      <a:headEnd type="none" w="med" len="med"/>
                      <a:tailEnd type="none" w="med" len="med"/>
                    </a:lnR>
                  </a:tcPr>
                </a:tc>
                <a:tc>
                  <a:txBody>
                    <a:bodyPr/>
                    <a:lstStyle/>
                    <a:p>
                      <a:pPr algn="ctr"/>
                      <a:r>
                        <a:rPr lang="en-US" sz="2400" b="1" kern="1200">
                          <a:solidFill>
                            <a:schemeClr val="tx1"/>
                          </a:solidFill>
                          <a:latin typeface="+mn-lt"/>
                          <a:ea typeface="+mn-ea"/>
                          <a:cs typeface="+mn-cs"/>
                        </a:rPr>
                        <a:t>$1.3Billion</a:t>
                      </a:r>
                    </a:p>
                    <a:p>
                      <a:pPr marL="0" algn="ctr" defTabSz="914400" rtl="0" eaLnBrk="1" latinLnBrk="0" hangingPunct="1"/>
                      <a:r>
                        <a:rPr lang="en-US" sz="1400" kern="1200">
                          <a:solidFill>
                            <a:schemeClr val="tx1"/>
                          </a:solidFill>
                          <a:latin typeface="+mn-lt"/>
                          <a:ea typeface="+mn-ea"/>
                          <a:cs typeface="+mn-cs"/>
                        </a:rPr>
                        <a:t>90% Synthetic : 10% Natural </a:t>
                      </a:r>
                    </a:p>
                    <a:p>
                      <a:pPr marL="0" algn="ctr" defTabSz="914400" rtl="0" eaLnBrk="1" latinLnBrk="0" hangingPunct="1"/>
                      <a:r>
                        <a:rPr lang="en-US" sz="1400" kern="1200">
                          <a:solidFill>
                            <a:schemeClr val="tx1"/>
                          </a:solidFill>
                          <a:latin typeface="+mn-lt"/>
                          <a:ea typeface="+mn-ea"/>
                          <a:cs typeface="+mn-cs"/>
                        </a:rPr>
                        <a:t>(Natural is 100% imported) </a:t>
                      </a:r>
                    </a:p>
                  </a:txBody>
                  <a:tcPr marL="101441" marR="101441" marT="50720" marB="50720">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tcPr>
                </a:tc>
                <a:extLst>
                  <a:ext uri="{0D108BD9-81ED-4DB2-BD59-A6C34878D82A}">
                    <a16:rowId xmlns:a16="http://schemas.microsoft.com/office/drawing/2014/main" val="2495353845"/>
                  </a:ext>
                </a:extLst>
              </a:tr>
              <a:tr h="456756">
                <a:tc>
                  <a:txBody>
                    <a:bodyPr/>
                    <a:lstStyle/>
                    <a:p>
                      <a:endParaRPr lang="en-US" sz="1600"/>
                    </a:p>
                  </a:txBody>
                  <a:tcPr marL="101441" marR="101441" marT="50720" marB="50720"/>
                </a:tc>
                <a:tc>
                  <a:txBody>
                    <a:bodyPr/>
                    <a:lstStyle/>
                    <a:p>
                      <a:endParaRPr lang="en-US" sz="1600"/>
                    </a:p>
                  </a:txBody>
                  <a:tcPr marL="101441" marR="101441" marT="50720" marB="50720">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tcPr>
                </a:tc>
                <a:tc>
                  <a:txBody>
                    <a:bodyPr/>
                    <a:lstStyle/>
                    <a:p>
                      <a:endParaRPr lang="en-US" sz="1600"/>
                    </a:p>
                  </a:txBody>
                  <a:tcPr marL="101441" marR="101441" marT="50720" marB="50720"/>
                </a:tc>
                <a:tc>
                  <a:txBody>
                    <a:bodyPr/>
                    <a:lstStyle/>
                    <a:p>
                      <a:endParaRPr lang="en-US" sz="1600"/>
                    </a:p>
                  </a:txBody>
                  <a:tcPr marL="101441" marR="101441" marT="50720" marB="50720"/>
                </a:tc>
                <a:tc>
                  <a:txBody>
                    <a:bodyPr/>
                    <a:lstStyle/>
                    <a:p>
                      <a:pPr algn="ctr"/>
                      <a:endParaRPr lang="en-US" sz="1400" i="1" kern="1200">
                        <a:solidFill>
                          <a:schemeClr val="tx1"/>
                        </a:solidFill>
                        <a:latin typeface="+mn-lt"/>
                        <a:ea typeface="+mn-ea"/>
                        <a:cs typeface="+mn-cs"/>
                      </a:endParaRPr>
                    </a:p>
                  </a:txBody>
                  <a:tcPr marL="101441" marR="101441" marT="50720" marB="50720">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tcPr>
                </a:tc>
                <a:extLst>
                  <a:ext uri="{0D108BD9-81ED-4DB2-BD59-A6C34878D82A}">
                    <a16:rowId xmlns:a16="http://schemas.microsoft.com/office/drawing/2014/main" val="2616101184"/>
                  </a:ext>
                </a:extLst>
              </a:tr>
              <a:tr h="917872">
                <a:tc>
                  <a:txBody>
                    <a:bodyPr/>
                    <a:lstStyle/>
                    <a:p>
                      <a:r>
                        <a:rPr lang="en-US" sz="1600"/>
                        <a:t>Natural Vanilla</a:t>
                      </a:r>
                    </a:p>
                  </a:txBody>
                  <a:tcPr marL="101441" marR="101441" marT="50720" marB="50720">
                    <a:lnR w="12700" cap="flat" cmpd="sng" algn="ctr">
                      <a:solidFill>
                        <a:schemeClr val="bg2">
                          <a:lumMod val="90000"/>
                        </a:schemeClr>
                      </a:solidFill>
                      <a:prstDash val="solid"/>
                      <a:round/>
                      <a:headEnd type="none" w="med" len="med"/>
                      <a:tailEnd type="none" w="med" len="med"/>
                    </a:lnR>
                  </a:tcPr>
                </a:tc>
                <a:tc>
                  <a:txBody>
                    <a:bodyPr/>
                    <a:lstStyle/>
                    <a:p>
                      <a:pPr algn="ctr"/>
                      <a:r>
                        <a:rPr lang="en-US" sz="2400" b="1" kern="1200">
                          <a:solidFill>
                            <a:schemeClr val="tx1"/>
                          </a:solidFill>
                          <a:latin typeface="+mn-lt"/>
                          <a:ea typeface="+mn-ea"/>
                          <a:cs typeface="+mn-cs"/>
                        </a:rPr>
                        <a:t>$923.3 Million</a:t>
                      </a:r>
                    </a:p>
                  </a:txBody>
                  <a:tcPr marL="101441" marR="101441" marT="50720" marB="50720">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tcPr>
                </a:tc>
                <a:tc>
                  <a:txBody>
                    <a:bodyPr/>
                    <a:lstStyle/>
                    <a:p>
                      <a:endParaRPr lang="en-US" sz="1600"/>
                    </a:p>
                  </a:txBody>
                  <a:tcPr marL="101441" marR="101441" marT="50720" marB="50720">
                    <a:lnL w="12700" cap="flat" cmpd="sng" algn="ctr">
                      <a:solidFill>
                        <a:schemeClr val="bg2">
                          <a:lumMod val="90000"/>
                        </a:schemeClr>
                      </a:solidFill>
                      <a:prstDash val="solid"/>
                      <a:round/>
                      <a:headEnd type="none" w="med" len="med"/>
                      <a:tailEnd type="none" w="med" len="med"/>
                    </a:lnL>
                  </a:tcPr>
                </a:tc>
                <a:tc>
                  <a:txBody>
                    <a:bodyPr/>
                    <a:lstStyle/>
                    <a:p>
                      <a:r>
                        <a:rPr lang="en-US" sz="1600"/>
                        <a:t>Natural Vanilla</a:t>
                      </a:r>
                    </a:p>
                  </a:txBody>
                  <a:tcPr marL="101441" marR="101441" marT="50720" marB="50720">
                    <a:lnR w="12700" cap="flat" cmpd="sng" algn="ctr">
                      <a:solidFill>
                        <a:schemeClr val="bg2">
                          <a:lumMod val="90000"/>
                        </a:schemeClr>
                      </a:solidFill>
                      <a:prstDash val="solid"/>
                      <a:round/>
                      <a:headEnd type="none" w="med" len="med"/>
                      <a:tailEnd type="none" w="med" len="med"/>
                    </a:lnR>
                  </a:tcPr>
                </a:tc>
                <a:tc>
                  <a:txBody>
                    <a:bodyPr/>
                    <a:lstStyle/>
                    <a:p>
                      <a:pPr marL="0" algn="ctr" defTabSz="914400" rtl="0" eaLnBrk="1" latinLnBrk="0" hangingPunct="1"/>
                      <a:r>
                        <a:rPr lang="en-US" sz="1600" b="1"/>
                        <a:t>$</a:t>
                      </a:r>
                      <a:r>
                        <a:rPr lang="en-US" sz="2400" b="1" kern="1200">
                          <a:solidFill>
                            <a:schemeClr val="tx1"/>
                          </a:solidFill>
                          <a:latin typeface="+mn-lt"/>
                          <a:ea typeface="+mn-ea"/>
                          <a:cs typeface="+mn-cs"/>
                        </a:rPr>
                        <a:t>131.7Million</a:t>
                      </a:r>
                    </a:p>
                    <a:p>
                      <a:pPr marL="0" algn="ctr" defTabSz="914400" rtl="0" eaLnBrk="1" latinLnBrk="0" hangingPunct="1"/>
                      <a:r>
                        <a:rPr lang="en-US" sz="1400" b="1" kern="1200">
                          <a:solidFill>
                            <a:schemeClr val="tx1"/>
                          </a:solidFill>
                          <a:latin typeface="+mn-lt"/>
                          <a:ea typeface="+mn-ea"/>
                          <a:cs typeface="+mn-cs"/>
                        </a:rPr>
                        <a:t>CAGR 5.66% to 2032</a:t>
                      </a:r>
                    </a:p>
                    <a:p>
                      <a:pPr marL="0" algn="ctr" defTabSz="914400" rtl="0" eaLnBrk="1" latinLnBrk="0" hangingPunct="1"/>
                      <a:r>
                        <a:rPr lang="en-US" sz="1400" kern="1200">
                          <a:solidFill>
                            <a:schemeClr val="tx1"/>
                          </a:solidFill>
                          <a:latin typeface="+mn-lt"/>
                          <a:ea typeface="+mn-ea"/>
                          <a:cs typeface="+mn-cs"/>
                        </a:rPr>
                        <a:t>(80% from Madagascar) </a:t>
                      </a:r>
                    </a:p>
                  </a:txBody>
                  <a:tcPr marL="101441" marR="101441" marT="50720" marB="50720">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tcPr>
                </a:tc>
                <a:extLst>
                  <a:ext uri="{0D108BD9-81ED-4DB2-BD59-A6C34878D82A}">
                    <a16:rowId xmlns:a16="http://schemas.microsoft.com/office/drawing/2014/main" val="1316543698"/>
                  </a:ext>
                </a:extLst>
              </a:tr>
              <a:tr h="456756">
                <a:tc>
                  <a:txBody>
                    <a:bodyPr/>
                    <a:lstStyle/>
                    <a:p>
                      <a:endParaRPr lang="en-US" sz="1600"/>
                    </a:p>
                  </a:txBody>
                  <a:tcPr marL="101441" marR="101441" marT="50720" marB="50720"/>
                </a:tc>
                <a:tc>
                  <a:txBody>
                    <a:bodyPr/>
                    <a:lstStyle/>
                    <a:p>
                      <a:endParaRPr lang="en-US" sz="1600"/>
                    </a:p>
                  </a:txBody>
                  <a:tcPr marL="101441" marR="101441" marT="50720" marB="50720">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tcPr>
                </a:tc>
                <a:tc>
                  <a:txBody>
                    <a:bodyPr/>
                    <a:lstStyle/>
                    <a:p>
                      <a:endParaRPr lang="en-US" sz="1600"/>
                    </a:p>
                  </a:txBody>
                  <a:tcPr marL="101441" marR="101441" marT="50720" marB="50720"/>
                </a:tc>
                <a:tc>
                  <a:txBody>
                    <a:bodyPr/>
                    <a:lstStyle/>
                    <a:p>
                      <a:endParaRPr lang="en-US" sz="1600"/>
                    </a:p>
                  </a:txBody>
                  <a:tcPr marL="101441" marR="101441" marT="50720" marB="50720"/>
                </a:tc>
                <a:tc>
                  <a:txBody>
                    <a:bodyPr/>
                    <a:lstStyle/>
                    <a:p>
                      <a:endParaRPr lang="en-US" sz="1400"/>
                    </a:p>
                  </a:txBody>
                  <a:tcPr marL="101441" marR="101441" marT="50720" marB="50720">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tcPr>
                </a:tc>
                <a:extLst>
                  <a:ext uri="{0D108BD9-81ED-4DB2-BD59-A6C34878D82A}">
                    <a16:rowId xmlns:a16="http://schemas.microsoft.com/office/drawing/2014/main" val="1428236613"/>
                  </a:ext>
                </a:extLst>
              </a:tr>
              <a:tr h="1151348">
                <a:tc>
                  <a:txBody>
                    <a:bodyPr/>
                    <a:lstStyle/>
                    <a:p>
                      <a:r>
                        <a:rPr lang="en-US" sz="1600"/>
                        <a:t>Organic Vanilla</a:t>
                      </a:r>
                    </a:p>
                  </a:txBody>
                  <a:tcPr marL="101441" marR="101441" marT="50720" marB="50720">
                    <a:lnR w="12700" cap="flat" cmpd="sng" algn="ctr">
                      <a:solidFill>
                        <a:schemeClr val="bg2">
                          <a:lumMod val="90000"/>
                        </a:schemeClr>
                      </a:solidFill>
                      <a:prstDash val="solid"/>
                      <a:round/>
                      <a:headEnd type="none" w="med" len="med"/>
                      <a:tailEnd type="none" w="med" len="med"/>
                    </a:lnR>
                  </a:tcPr>
                </a:tc>
                <a:tc>
                  <a:txBody>
                    <a:bodyPr/>
                    <a:lstStyle/>
                    <a:p>
                      <a:pPr algn="ctr"/>
                      <a:r>
                        <a:rPr lang="en-US" sz="2400" b="1" kern="1200" dirty="0">
                          <a:solidFill>
                            <a:schemeClr val="tx1"/>
                          </a:solidFill>
                          <a:latin typeface="+mn-lt"/>
                          <a:ea typeface="+mn-ea"/>
                          <a:cs typeface="+mn-cs"/>
                        </a:rPr>
                        <a:t>$461.5-$794.5 Million*</a:t>
                      </a:r>
                    </a:p>
                    <a:p>
                      <a:pPr algn="ctr"/>
                      <a:r>
                        <a:rPr lang="en-US" sz="1400" kern="1200" dirty="0">
                          <a:solidFill>
                            <a:schemeClr val="tx1"/>
                          </a:solidFill>
                          <a:latin typeface="+mn-lt"/>
                          <a:ea typeface="+mn-ea"/>
                          <a:cs typeface="+mn-cs"/>
                        </a:rPr>
                        <a:t>CAGR 8.8-17.2%</a:t>
                      </a:r>
                    </a:p>
                    <a:p>
                      <a:pPr algn="ctr"/>
                      <a:r>
                        <a:rPr lang="en-US" sz="1400" kern="1200" dirty="0">
                          <a:solidFill>
                            <a:schemeClr val="tx1"/>
                          </a:solidFill>
                          <a:latin typeface="+mn-lt"/>
                          <a:ea typeface="+mn-ea"/>
                          <a:cs typeface="+mn-cs"/>
                        </a:rPr>
                        <a:t>($1.4-1.43Billion by 2034)</a:t>
                      </a:r>
                    </a:p>
                  </a:txBody>
                  <a:tcPr marL="101441" marR="101441" marT="50720" marB="50720">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tcPr>
                </a:tc>
                <a:tc>
                  <a:txBody>
                    <a:bodyPr/>
                    <a:lstStyle/>
                    <a:p>
                      <a:endParaRPr lang="en-US" sz="1400" kern="1200" dirty="0">
                        <a:solidFill>
                          <a:schemeClr val="tx1"/>
                        </a:solidFill>
                        <a:latin typeface="+mn-lt"/>
                        <a:ea typeface="+mn-ea"/>
                        <a:cs typeface="+mn-cs"/>
                      </a:endParaRPr>
                    </a:p>
                  </a:txBody>
                  <a:tcPr marL="101441" marR="101441" marT="50720" marB="50720">
                    <a:lnL w="12700" cap="flat" cmpd="sng" algn="ctr">
                      <a:solidFill>
                        <a:schemeClr val="bg2">
                          <a:lumMod val="90000"/>
                        </a:schemeClr>
                      </a:solidFill>
                      <a:prstDash val="solid"/>
                      <a:round/>
                      <a:headEnd type="none" w="med" len="med"/>
                      <a:tailEnd type="none" w="med" len="med"/>
                    </a:lnL>
                  </a:tcPr>
                </a:tc>
                <a:tc>
                  <a:txBody>
                    <a:bodyPr/>
                    <a:lstStyle/>
                    <a:p>
                      <a:r>
                        <a:rPr lang="en-US" sz="1600"/>
                        <a:t>Organic Vanilla</a:t>
                      </a:r>
                    </a:p>
                  </a:txBody>
                  <a:tcPr marL="101441" marR="101441" marT="50720" marB="50720">
                    <a:lnR w="12700" cap="flat" cmpd="sng" algn="ctr">
                      <a:solidFill>
                        <a:schemeClr val="bg2">
                          <a:lumMod val="90000"/>
                        </a:schemeClr>
                      </a:solidFill>
                      <a:prstDash val="solid"/>
                      <a:round/>
                      <a:headEnd type="none" w="med" len="med"/>
                      <a:tailEnd type="none" w="med" len="med"/>
                    </a:lnR>
                  </a:tcPr>
                </a:tc>
                <a:tc>
                  <a:txBody>
                    <a:bodyPr/>
                    <a:lstStyle/>
                    <a:p>
                      <a:pPr marL="0" algn="ctr" defTabSz="914400" rtl="0" eaLnBrk="1" latinLnBrk="0" hangingPunct="1"/>
                      <a:r>
                        <a:rPr lang="en-US" sz="2400" b="1" kern="1200" dirty="0">
                          <a:solidFill>
                            <a:schemeClr val="tx1"/>
                          </a:solidFill>
                          <a:latin typeface="+mn-lt"/>
                          <a:ea typeface="+mn-ea"/>
                          <a:cs typeface="+mn-cs"/>
                        </a:rPr>
                        <a:t>$115.15Million</a:t>
                      </a:r>
                    </a:p>
                    <a:p>
                      <a:pPr algn="ctr"/>
                      <a:r>
                        <a:rPr lang="en-US" sz="1400" b="1" kern="1200" dirty="0">
                          <a:solidFill>
                            <a:schemeClr val="tx1"/>
                          </a:solidFill>
                          <a:latin typeface="+mn-lt"/>
                          <a:ea typeface="+mn-ea"/>
                          <a:cs typeface="+mn-cs"/>
                        </a:rPr>
                        <a:t>CAGR 13.6%</a:t>
                      </a:r>
                    </a:p>
                    <a:p>
                      <a:pPr algn="ctr"/>
                      <a:r>
                        <a:rPr lang="en-US" sz="1400" kern="1200" dirty="0">
                          <a:solidFill>
                            <a:schemeClr val="tx1"/>
                          </a:solidFill>
                          <a:latin typeface="+mn-lt"/>
                          <a:ea typeface="+mn-ea"/>
                          <a:cs typeface="+mn-cs"/>
                        </a:rPr>
                        <a:t>($468.86M by 2035)</a:t>
                      </a:r>
                    </a:p>
                  </a:txBody>
                  <a:tcPr marL="101441" marR="101441" marT="50720" marB="50720">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tcPr>
                </a:tc>
                <a:extLst>
                  <a:ext uri="{0D108BD9-81ED-4DB2-BD59-A6C34878D82A}">
                    <a16:rowId xmlns:a16="http://schemas.microsoft.com/office/drawing/2014/main" val="3157610406"/>
                  </a:ext>
                </a:extLst>
              </a:tr>
            </a:tbl>
          </a:graphicData>
        </a:graphic>
      </p:graphicFrame>
      <p:sp>
        <p:nvSpPr>
          <p:cNvPr id="22" name="TextBox 21">
            <a:extLst>
              <a:ext uri="{FF2B5EF4-FFF2-40B4-BE49-F238E27FC236}">
                <a16:creationId xmlns:a16="http://schemas.microsoft.com/office/drawing/2014/main" id="{5922A6BA-6816-9730-5436-06396D55DA27}"/>
              </a:ext>
            </a:extLst>
          </p:cNvPr>
          <p:cNvSpPr txBox="1"/>
          <p:nvPr/>
        </p:nvSpPr>
        <p:spPr>
          <a:xfrm>
            <a:off x="-100744" y="6605782"/>
            <a:ext cx="6196744" cy="307777"/>
          </a:xfrm>
          <a:prstGeom prst="rect">
            <a:avLst/>
          </a:prstGeom>
          <a:noFill/>
        </p:spPr>
        <p:txBody>
          <a:bodyPr wrap="square" rtlCol="0">
            <a:spAutoFit/>
          </a:bodyPr>
          <a:lstStyle/>
          <a:p>
            <a:pPr algn="ctr"/>
            <a:r>
              <a:rPr lang="en-US" sz="1400" i="1" dirty="0"/>
              <a:t>*  Range due to different calculation methodologies in different sources</a:t>
            </a:r>
          </a:p>
        </p:txBody>
      </p:sp>
      <p:sp>
        <p:nvSpPr>
          <p:cNvPr id="24" name="Rectangle 23">
            <a:extLst>
              <a:ext uri="{FF2B5EF4-FFF2-40B4-BE49-F238E27FC236}">
                <a16:creationId xmlns:a16="http://schemas.microsoft.com/office/drawing/2014/main" id="{FEBB532C-847B-8171-715C-582AC3354B1F}"/>
              </a:ext>
            </a:extLst>
          </p:cNvPr>
          <p:cNvSpPr/>
          <p:nvPr/>
        </p:nvSpPr>
        <p:spPr>
          <a:xfrm>
            <a:off x="5855957" y="3751385"/>
            <a:ext cx="5908430" cy="2858577"/>
          </a:xfrm>
          <a:prstGeom prst="rect">
            <a:avLst/>
          </a:prstGeom>
          <a:noFill/>
          <a:ln w="76200">
            <a:solidFill>
              <a:srgbClr val="2D9A06"/>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5" name="TextBox 4">
            <a:extLst>
              <a:ext uri="{FF2B5EF4-FFF2-40B4-BE49-F238E27FC236}">
                <a16:creationId xmlns:a16="http://schemas.microsoft.com/office/drawing/2014/main" id="{5CCACB8A-C9D7-54AD-381C-3DF03534BBDA}"/>
              </a:ext>
            </a:extLst>
          </p:cNvPr>
          <p:cNvSpPr txBox="1"/>
          <p:nvPr/>
        </p:nvSpPr>
        <p:spPr>
          <a:xfrm>
            <a:off x="204220" y="248038"/>
            <a:ext cx="10425723" cy="707886"/>
          </a:xfrm>
          <a:prstGeom prst="rect">
            <a:avLst/>
          </a:prstGeom>
          <a:noFill/>
        </p:spPr>
        <p:txBody>
          <a:bodyPr wrap="square" rtlCol="0">
            <a:spAutoFit/>
          </a:bodyPr>
          <a:lstStyle/>
          <a:p>
            <a:r>
              <a:rPr lang="en-US" sz="4000" dirty="0">
                <a:solidFill>
                  <a:srgbClr val="253E2C"/>
                </a:solidFill>
                <a:latin typeface="+mj-lt"/>
              </a:rPr>
              <a:t>Vanilla – By the Numbers </a:t>
            </a:r>
            <a:endParaRPr lang="en-US" sz="8000" dirty="0">
              <a:solidFill>
                <a:srgbClr val="253E2C"/>
              </a:solidFill>
              <a:latin typeface="+mj-lt"/>
            </a:endParaRPr>
          </a:p>
        </p:txBody>
      </p:sp>
    </p:spTree>
    <p:extLst>
      <p:ext uri="{BB962C8B-B14F-4D97-AF65-F5344CB8AC3E}">
        <p14:creationId xmlns:p14="http://schemas.microsoft.com/office/powerpoint/2010/main" val="40248174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783CEE5-777A-BCB7-E31E-802B704C2E37}"/>
            </a:ext>
          </a:extLst>
        </p:cNvPr>
        <p:cNvGrpSpPr/>
        <p:nvPr/>
      </p:nvGrpSpPr>
      <p:grpSpPr>
        <a:xfrm>
          <a:off x="0" y="0"/>
          <a:ext cx="0" cy="0"/>
          <a:chOff x="0" y="0"/>
          <a:chExt cx="0" cy="0"/>
        </a:xfrm>
      </p:grpSpPr>
      <p:graphicFrame>
        <p:nvGraphicFramePr>
          <p:cNvPr id="19" name="TextBox 4">
            <a:extLst>
              <a:ext uri="{FF2B5EF4-FFF2-40B4-BE49-F238E27FC236}">
                <a16:creationId xmlns:a16="http://schemas.microsoft.com/office/drawing/2014/main" id="{776503C9-D3FC-715B-A967-38F900C62985}"/>
              </a:ext>
            </a:extLst>
          </p:cNvPr>
          <p:cNvGraphicFramePr/>
          <p:nvPr>
            <p:extLst>
              <p:ext uri="{D42A27DB-BD31-4B8C-83A1-F6EECF244321}">
                <p14:modId xmlns:p14="http://schemas.microsoft.com/office/powerpoint/2010/main" val="1274277167"/>
              </p:ext>
            </p:extLst>
          </p:nvPr>
        </p:nvGraphicFramePr>
        <p:xfrm>
          <a:off x="750972" y="3267134"/>
          <a:ext cx="10845554" cy="384665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2" name="TextBox 21">
            <a:extLst>
              <a:ext uri="{FF2B5EF4-FFF2-40B4-BE49-F238E27FC236}">
                <a16:creationId xmlns:a16="http://schemas.microsoft.com/office/drawing/2014/main" id="{4795FB8D-6BC3-8BCB-EAD3-3A4E0F2C2F19}"/>
              </a:ext>
            </a:extLst>
          </p:cNvPr>
          <p:cNvSpPr txBox="1"/>
          <p:nvPr/>
        </p:nvSpPr>
        <p:spPr>
          <a:xfrm>
            <a:off x="367110" y="1231184"/>
            <a:ext cx="11612216" cy="2462213"/>
          </a:xfrm>
          <a:prstGeom prst="rect">
            <a:avLst/>
          </a:prstGeom>
          <a:noFill/>
        </p:spPr>
        <p:txBody>
          <a:bodyPr wrap="square" lIns="91440" tIns="45720" rIns="91440" bIns="45720" rtlCol="0" anchor="t">
            <a:spAutoFit/>
          </a:bodyPr>
          <a:lstStyle/>
          <a:p>
            <a:r>
              <a:rPr lang="en-US" sz="2200" dirty="0"/>
              <a:t>We grow vanilla sustainably, agnostic of geography. Close to the product’s commercial market. </a:t>
            </a:r>
          </a:p>
          <a:p>
            <a:endParaRPr lang="en-US" sz="2200" dirty="0"/>
          </a:p>
          <a:p>
            <a:r>
              <a:rPr lang="en-US" sz="2200" dirty="0"/>
              <a:t>Our Purpose is to foster economic growth while minimizing environmental impact, reducing climate change impact, and prioritizing resource efficiency through reuse and recycling.</a:t>
            </a:r>
            <a:endParaRPr lang="en-US"/>
          </a:p>
          <a:p>
            <a:endParaRPr lang="en-US" sz="2200" dirty="0"/>
          </a:p>
          <a:p>
            <a:r>
              <a:rPr lang="en-US" sz="2200" b="1" dirty="0"/>
              <a:t>Our Priority 1 : To Future Proof Vanilla and Bend the Climate Change Curve.</a:t>
            </a:r>
            <a:endParaRPr lang="en-US" dirty="0"/>
          </a:p>
          <a:p>
            <a:endParaRPr lang="en-US" altLang="en-US" sz="2200" dirty="0"/>
          </a:p>
        </p:txBody>
      </p:sp>
      <p:sp>
        <p:nvSpPr>
          <p:cNvPr id="8" name="TextBox 7">
            <a:extLst>
              <a:ext uri="{FF2B5EF4-FFF2-40B4-BE49-F238E27FC236}">
                <a16:creationId xmlns:a16="http://schemas.microsoft.com/office/drawing/2014/main" id="{685667C2-9C94-7DC0-8ADA-DF17993B4549}"/>
              </a:ext>
            </a:extLst>
          </p:cNvPr>
          <p:cNvSpPr txBox="1"/>
          <p:nvPr/>
        </p:nvSpPr>
        <p:spPr>
          <a:xfrm>
            <a:off x="235226" y="268476"/>
            <a:ext cx="10738410" cy="707886"/>
          </a:xfrm>
          <a:prstGeom prst="rect">
            <a:avLst/>
          </a:prstGeom>
          <a:noFill/>
        </p:spPr>
        <p:txBody>
          <a:bodyPr wrap="square" lIns="91440" tIns="45720" rIns="91440" bIns="45720" anchor="t">
            <a:spAutoFit/>
          </a:bodyPr>
          <a:lstStyle/>
          <a:p>
            <a:r>
              <a:rPr lang="en-US" sz="4000" dirty="0">
                <a:solidFill>
                  <a:srgbClr val="253E2C"/>
                </a:solidFill>
                <a:latin typeface="+mj-lt"/>
                <a:ea typeface="+mj-ea"/>
                <a:cs typeface="+mj-cs"/>
              </a:rPr>
              <a:t>Terra35 - What</a:t>
            </a:r>
            <a:r>
              <a:rPr lang="en-US" sz="4000" kern="1200" dirty="0">
                <a:solidFill>
                  <a:srgbClr val="253E2C"/>
                </a:solidFill>
                <a:latin typeface="+mj-lt"/>
                <a:ea typeface="+mj-ea"/>
                <a:cs typeface="+mj-cs"/>
              </a:rPr>
              <a:t> </a:t>
            </a:r>
            <a:r>
              <a:rPr lang="en-US" sz="4000" dirty="0">
                <a:solidFill>
                  <a:srgbClr val="253E2C"/>
                </a:solidFill>
                <a:latin typeface="+mj-lt"/>
                <a:ea typeface="+mj-ea"/>
                <a:cs typeface="+mj-cs"/>
              </a:rPr>
              <a:t>W</a:t>
            </a:r>
            <a:r>
              <a:rPr lang="en-US" sz="4000" kern="1200" dirty="0">
                <a:solidFill>
                  <a:srgbClr val="253E2C"/>
                </a:solidFill>
                <a:latin typeface="+mj-lt"/>
                <a:ea typeface="+mj-ea"/>
                <a:cs typeface="+mj-cs"/>
              </a:rPr>
              <a:t>e </a:t>
            </a:r>
            <a:r>
              <a:rPr lang="en-US" sz="4000" dirty="0">
                <a:solidFill>
                  <a:srgbClr val="253E2C"/>
                </a:solidFill>
                <a:latin typeface="+mj-lt"/>
                <a:ea typeface="+mj-ea"/>
                <a:cs typeface="+mj-cs"/>
              </a:rPr>
              <a:t>C</a:t>
            </a:r>
            <a:r>
              <a:rPr lang="en-US" sz="4000" kern="1200" dirty="0">
                <a:solidFill>
                  <a:srgbClr val="253E2C"/>
                </a:solidFill>
                <a:latin typeface="+mj-lt"/>
                <a:ea typeface="+mj-ea"/>
                <a:cs typeface="+mj-cs"/>
              </a:rPr>
              <a:t>are </a:t>
            </a:r>
            <a:r>
              <a:rPr lang="en-US" sz="4000" dirty="0">
                <a:solidFill>
                  <a:srgbClr val="253E2C"/>
                </a:solidFill>
                <a:latin typeface="+mj-lt"/>
                <a:ea typeface="+mj-ea"/>
                <a:cs typeface="+mj-cs"/>
              </a:rPr>
              <a:t>A</a:t>
            </a:r>
            <a:r>
              <a:rPr lang="en-US" sz="4000" kern="1200" dirty="0">
                <a:solidFill>
                  <a:srgbClr val="253E2C"/>
                </a:solidFill>
                <a:latin typeface="+mj-lt"/>
                <a:ea typeface="+mj-ea"/>
                <a:cs typeface="+mj-cs"/>
              </a:rPr>
              <a:t>bout | How We Operate</a:t>
            </a:r>
            <a:endParaRPr lang="en-US" sz="4000">
              <a:solidFill>
                <a:srgbClr val="253E2C"/>
              </a:solidFill>
              <a:latin typeface="+mj-lt"/>
            </a:endParaRPr>
          </a:p>
        </p:txBody>
      </p:sp>
      <p:pic>
        <p:nvPicPr>
          <p:cNvPr id="309" name="Graphic 308" descr="Building with solid fill">
            <a:extLst>
              <a:ext uri="{FF2B5EF4-FFF2-40B4-BE49-F238E27FC236}">
                <a16:creationId xmlns:a16="http://schemas.microsoft.com/office/drawing/2014/main" id="{475044B2-5AD3-2449-9105-74E157B66F1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344654" y="4325218"/>
            <a:ext cx="914400" cy="914400"/>
          </a:xfrm>
          <a:prstGeom prst="rect">
            <a:avLst/>
          </a:prstGeom>
        </p:spPr>
      </p:pic>
      <p:pic>
        <p:nvPicPr>
          <p:cNvPr id="358" name="Graphic 357" descr="Handshake with solid fill">
            <a:extLst>
              <a:ext uri="{FF2B5EF4-FFF2-40B4-BE49-F238E27FC236}">
                <a16:creationId xmlns:a16="http://schemas.microsoft.com/office/drawing/2014/main" id="{691C6F4B-FE35-D08A-C777-CE4FA4C3BF7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382107" y="4290646"/>
            <a:ext cx="914400" cy="914400"/>
          </a:xfrm>
          <a:prstGeom prst="rect">
            <a:avLst/>
          </a:prstGeom>
        </p:spPr>
      </p:pic>
      <p:pic>
        <p:nvPicPr>
          <p:cNvPr id="375" name="Graphic 374" descr="Dollar with solid fill">
            <a:extLst>
              <a:ext uri="{FF2B5EF4-FFF2-40B4-BE49-F238E27FC236}">
                <a16:creationId xmlns:a16="http://schemas.microsoft.com/office/drawing/2014/main" id="{B61F3B08-AE62-7DA3-4BEC-AA7F6BE0844E}"/>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668107" y="4283320"/>
            <a:ext cx="1016976" cy="1024302"/>
          </a:xfrm>
          <a:prstGeom prst="rect">
            <a:avLst/>
          </a:prstGeom>
        </p:spPr>
      </p:pic>
      <p:pic>
        <p:nvPicPr>
          <p:cNvPr id="376" name="Graphic 375" descr="Cloud Computing with solid fill">
            <a:extLst>
              <a:ext uri="{FF2B5EF4-FFF2-40B4-BE49-F238E27FC236}">
                <a16:creationId xmlns:a16="http://schemas.microsoft.com/office/drawing/2014/main" id="{7ECBBE49-F1B0-C35A-118D-62AD3A13B0B8}"/>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880838" y="4341935"/>
            <a:ext cx="914400" cy="914400"/>
          </a:xfrm>
          <a:prstGeom prst="rect">
            <a:avLst/>
          </a:prstGeom>
        </p:spPr>
      </p:pic>
      <p:pic>
        <p:nvPicPr>
          <p:cNvPr id="377" name="Graphic 376" descr="Line arrow: Rotate right with solid fill">
            <a:extLst>
              <a:ext uri="{FF2B5EF4-FFF2-40B4-BE49-F238E27FC236}">
                <a16:creationId xmlns:a16="http://schemas.microsoft.com/office/drawing/2014/main" id="{58DBED10-7B39-B49A-8334-EB47F3694397}"/>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9947030" y="4283319"/>
            <a:ext cx="914400" cy="914400"/>
          </a:xfrm>
          <a:prstGeom prst="rect">
            <a:avLst/>
          </a:prstGeom>
        </p:spPr>
      </p:pic>
      <p:sp>
        <p:nvSpPr>
          <p:cNvPr id="410" name="TextBox 409">
            <a:extLst>
              <a:ext uri="{FF2B5EF4-FFF2-40B4-BE49-F238E27FC236}">
                <a16:creationId xmlns:a16="http://schemas.microsoft.com/office/drawing/2014/main" id="{BB1CA135-76C5-3E6E-C6B9-E4CB814E2EDB}"/>
              </a:ext>
            </a:extLst>
          </p:cNvPr>
          <p:cNvSpPr txBox="1"/>
          <p:nvPr/>
        </p:nvSpPr>
        <p:spPr>
          <a:xfrm>
            <a:off x="430823" y="3427535"/>
            <a:ext cx="2743200"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200" dirty="0"/>
              <a:t>How?</a:t>
            </a:r>
            <a:endParaRPr lang="en-US"/>
          </a:p>
        </p:txBody>
      </p:sp>
    </p:spTree>
    <p:extLst>
      <p:ext uri="{BB962C8B-B14F-4D97-AF65-F5344CB8AC3E}">
        <p14:creationId xmlns:p14="http://schemas.microsoft.com/office/powerpoint/2010/main" val="658575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9" grpId="0">
        <p:bldAsOne/>
      </p:bldGraphic>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72B467-D290-454B-E830-E055C75339D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56E5832-9270-2441-0D82-9B540EB3240E}"/>
              </a:ext>
            </a:extLst>
          </p:cNvPr>
          <p:cNvSpPr>
            <a:spLocks noGrp="1"/>
          </p:cNvSpPr>
          <p:nvPr>
            <p:ph type="title"/>
          </p:nvPr>
        </p:nvSpPr>
        <p:spPr>
          <a:xfrm>
            <a:off x="193290" y="-106191"/>
            <a:ext cx="10515600" cy="1325563"/>
          </a:xfrm>
        </p:spPr>
        <p:txBody>
          <a:bodyPr>
            <a:normAutofit/>
          </a:bodyPr>
          <a:lstStyle/>
          <a:p>
            <a:r>
              <a:rPr lang="en-US" sz="4000" dirty="0">
                <a:solidFill>
                  <a:srgbClr val="253E2C"/>
                </a:solidFill>
              </a:rPr>
              <a:t>Our Business Model</a:t>
            </a:r>
          </a:p>
        </p:txBody>
      </p:sp>
      <p:sp>
        <p:nvSpPr>
          <p:cNvPr id="9" name="TextBox 8">
            <a:extLst>
              <a:ext uri="{FF2B5EF4-FFF2-40B4-BE49-F238E27FC236}">
                <a16:creationId xmlns:a16="http://schemas.microsoft.com/office/drawing/2014/main" id="{863A9BFA-9867-F8E3-C7A3-7FEE20B49F7A}"/>
              </a:ext>
            </a:extLst>
          </p:cNvPr>
          <p:cNvSpPr txBox="1"/>
          <p:nvPr/>
        </p:nvSpPr>
        <p:spPr>
          <a:xfrm>
            <a:off x="193290" y="1636656"/>
            <a:ext cx="11805419" cy="4832092"/>
          </a:xfrm>
          <a:prstGeom prst="rect">
            <a:avLst/>
          </a:prstGeom>
          <a:noFill/>
        </p:spPr>
        <p:txBody>
          <a:bodyPr wrap="square" lIns="91440" tIns="45720" rIns="91440" bIns="45720" anchor="t">
            <a:spAutoFit/>
          </a:bodyPr>
          <a:lstStyle/>
          <a:p>
            <a:r>
              <a:rPr lang="en-US" sz="2400" b="1" dirty="0">
                <a:solidFill>
                  <a:schemeClr val="accent3">
                    <a:lumMod val="50000"/>
                  </a:schemeClr>
                </a:solidFill>
              </a:rPr>
              <a:t>Revenue Streams (</a:t>
            </a:r>
            <a:r>
              <a:rPr lang="en-US" sz="2000" b="1" dirty="0">
                <a:solidFill>
                  <a:schemeClr val="accent3">
                    <a:lumMod val="50000"/>
                  </a:schemeClr>
                </a:solidFill>
              </a:rPr>
              <a:t>with vanilla extract, paste &amp; powder sold via wholesale B2B)</a:t>
            </a:r>
            <a:endParaRPr lang="en-US" sz="2400" dirty="0">
              <a:solidFill>
                <a:schemeClr val="accent3">
                  <a:lumMod val="50000"/>
                </a:schemeClr>
              </a:solidFill>
            </a:endParaRPr>
          </a:p>
          <a:p>
            <a:pPr marL="971550" lvl="1" indent="-514350">
              <a:buFont typeface="+mj-lt"/>
              <a:buAutoNum type="arabicPeriod"/>
            </a:pPr>
            <a:r>
              <a:rPr lang="en-US" sz="2000" dirty="0"/>
              <a:t>Terra35 indoor grown vanilla - premium price point (flagship) </a:t>
            </a:r>
          </a:p>
          <a:p>
            <a:pPr marL="971550" lvl="1" indent="-514350">
              <a:buFont typeface="+mj-lt"/>
              <a:buAutoNum type="arabicPeriod"/>
            </a:pPr>
            <a:r>
              <a:rPr lang="en-US" sz="2000" dirty="0"/>
              <a:t>Partner organic cured beans (US preferred), Terra35 extracted </a:t>
            </a:r>
          </a:p>
          <a:p>
            <a:pPr marL="971550" lvl="1" indent="-514350">
              <a:buFont typeface="+mj-lt"/>
              <a:buAutoNum type="arabicPeriod"/>
            </a:pPr>
            <a:r>
              <a:rPr lang="en-US" sz="2000" dirty="0"/>
              <a:t>Terra35 natural premium vanilla via cellular agriculture</a:t>
            </a:r>
          </a:p>
          <a:p>
            <a:pPr marL="971550" lvl="1" indent="-514350">
              <a:buFont typeface="+mj-lt"/>
              <a:buAutoNum type="arabicPeriod"/>
            </a:pPr>
            <a:endParaRPr lang="en-US" sz="2800" dirty="0"/>
          </a:p>
          <a:p>
            <a:r>
              <a:rPr lang="en-US" sz="2400" b="1" dirty="0">
                <a:solidFill>
                  <a:schemeClr val="accent3">
                    <a:lumMod val="50000"/>
                  </a:schemeClr>
                </a:solidFill>
              </a:rPr>
              <a:t>Unit Economics</a:t>
            </a:r>
            <a:endParaRPr lang="en-US" sz="2400" dirty="0">
              <a:solidFill>
                <a:schemeClr val="accent3">
                  <a:lumMod val="50000"/>
                </a:schemeClr>
              </a:solidFill>
            </a:endParaRPr>
          </a:p>
          <a:p>
            <a:pPr marL="742950" lvl="1" indent="-285750">
              <a:buFont typeface="Arial" panose="020B0604020202020204" pitchFamily="34" charset="0"/>
              <a:buChar char="•"/>
            </a:pPr>
            <a:r>
              <a:rPr lang="en-US" sz="2000" dirty="0"/>
              <a:t>Low asset ownership, high vanilla value &amp; margin where we develop full supply chain</a:t>
            </a:r>
          </a:p>
          <a:p>
            <a:pPr marL="742950" lvl="1" indent="-285750">
              <a:buFont typeface="Arial" panose="020B0604020202020204" pitchFamily="34" charset="0"/>
              <a:buChar char="•"/>
            </a:pPr>
            <a:r>
              <a:rPr lang="en-US" sz="2000" dirty="0"/>
              <a:t>Cellular agriculture offers the opportunity to expand the natural market share with a price point to compete with the synthetic market</a:t>
            </a:r>
          </a:p>
          <a:p>
            <a:pPr marL="742950" lvl="1" indent="-285750">
              <a:buFont typeface="Arial" panose="020B0604020202020204" pitchFamily="34" charset="0"/>
              <a:buChar char="•"/>
            </a:pPr>
            <a:endParaRPr lang="en-US" sz="2800" dirty="0"/>
          </a:p>
          <a:p>
            <a:r>
              <a:rPr lang="en-US" sz="2400" b="1" dirty="0">
                <a:solidFill>
                  <a:schemeClr val="accent3">
                    <a:lumMod val="50000"/>
                  </a:schemeClr>
                </a:solidFill>
              </a:rPr>
              <a:t>Partnership Potential</a:t>
            </a:r>
            <a:endParaRPr lang="en-US" sz="2400" dirty="0">
              <a:solidFill>
                <a:schemeClr val="accent3">
                  <a:lumMod val="50000"/>
                </a:schemeClr>
              </a:solidFill>
            </a:endParaRPr>
          </a:p>
          <a:p>
            <a:pPr marL="742950" lvl="1" indent="-285750">
              <a:buFont typeface="Arial" panose="020B0604020202020204" pitchFamily="34" charset="0"/>
              <a:buChar char="•"/>
            </a:pPr>
            <a:r>
              <a:rPr lang="en-US" sz="2000" dirty="0"/>
              <a:t>Co-investment or profit share for asset share (with growers or extractors)</a:t>
            </a:r>
          </a:p>
          <a:p>
            <a:pPr marL="742950" lvl="1" indent="-285750">
              <a:buFont typeface="Arial" panose="020B0604020202020204" pitchFamily="34" charset="0"/>
              <a:buChar char="•"/>
            </a:pPr>
            <a:r>
              <a:rPr lang="en-US" sz="2000" dirty="0"/>
              <a:t>Examples: Grow in previous indoor cannabis grow sites; Agrivoltaics with renewable energy companies &amp; academia </a:t>
            </a:r>
          </a:p>
        </p:txBody>
      </p:sp>
    </p:spTree>
    <p:extLst>
      <p:ext uri="{BB962C8B-B14F-4D97-AF65-F5344CB8AC3E}">
        <p14:creationId xmlns:p14="http://schemas.microsoft.com/office/powerpoint/2010/main" val="36200888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DFAE1B-11B4-909F-8290-3BE02532128A}"/>
            </a:ext>
          </a:extLst>
        </p:cNvPr>
        <p:cNvGrpSpPr/>
        <p:nvPr/>
      </p:nvGrpSpPr>
      <p:grpSpPr>
        <a:xfrm>
          <a:off x="0" y="0"/>
          <a:ext cx="0" cy="0"/>
          <a:chOff x="0" y="0"/>
          <a:chExt cx="0" cy="0"/>
        </a:xfrm>
      </p:grpSpPr>
      <p:graphicFrame>
        <p:nvGraphicFramePr>
          <p:cNvPr id="7" name="Content Placeholder 6">
            <a:extLst>
              <a:ext uri="{FF2B5EF4-FFF2-40B4-BE49-F238E27FC236}">
                <a16:creationId xmlns:a16="http://schemas.microsoft.com/office/drawing/2014/main" id="{C6A2EBC2-E718-0EE6-E030-913597A99377}"/>
              </a:ext>
            </a:extLst>
          </p:cNvPr>
          <p:cNvGraphicFramePr>
            <a:graphicFrameLocks noGrp="1"/>
          </p:cNvGraphicFramePr>
          <p:nvPr>
            <p:ph idx="1"/>
            <p:extLst>
              <p:ext uri="{D42A27DB-BD31-4B8C-83A1-F6EECF244321}">
                <p14:modId xmlns:p14="http://schemas.microsoft.com/office/powerpoint/2010/main" val="3771574566"/>
              </p:ext>
            </p:extLst>
          </p:nvPr>
        </p:nvGraphicFramePr>
        <p:xfrm>
          <a:off x="719328" y="1279484"/>
          <a:ext cx="10994292" cy="536526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a:extLst>
              <a:ext uri="{FF2B5EF4-FFF2-40B4-BE49-F238E27FC236}">
                <a16:creationId xmlns:a16="http://schemas.microsoft.com/office/drawing/2014/main" id="{4E31AF02-1A1E-42AC-F20A-5DCE96B8CB9F}"/>
              </a:ext>
            </a:extLst>
          </p:cNvPr>
          <p:cNvSpPr txBox="1"/>
          <p:nvPr/>
        </p:nvSpPr>
        <p:spPr>
          <a:xfrm>
            <a:off x="120474" y="213255"/>
            <a:ext cx="6096000" cy="707886"/>
          </a:xfrm>
          <a:prstGeom prst="rect">
            <a:avLst/>
          </a:prstGeom>
          <a:noFill/>
        </p:spPr>
        <p:txBody>
          <a:bodyPr wrap="square">
            <a:spAutoFit/>
          </a:bodyPr>
          <a:lstStyle/>
          <a:p>
            <a:r>
              <a:rPr lang="en-US" sz="4000" dirty="0">
                <a:solidFill>
                  <a:srgbClr val="253E2C"/>
                </a:solidFill>
                <a:latin typeface="+mj-lt"/>
              </a:rPr>
              <a:t>Terra35 Founders </a:t>
            </a:r>
          </a:p>
        </p:txBody>
      </p:sp>
    </p:spTree>
    <p:extLst>
      <p:ext uri="{BB962C8B-B14F-4D97-AF65-F5344CB8AC3E}">
        <p14:creationId xmlns:p14="http://schemas.microsoft.com/office/powerpoint/2010/main" val="42745229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D945A0-0C07-C38C-343F-CD06F1C2B69F}"/>
            </a:ext>
          </a:extLst>
        </p:cNvPr>
        <p:cNvGrpSpPr/>
        <p:nvPr/>
      </p:nvGrpSpPr>
      <p:grpSpPr>
        <a:xfrm>
          <a:off x="0" y="0"/>
          <a:ext cx="0" cy="0"/>
          <a:chOff x="0" y="0"/>
          <a:chExt cx="0" cy="0"/>
        </a:xfrm>
      </p:grpSpPr>
      <p:graphicFrame>
        <p:nvGraphicFramePr>
          <p:cNvPr id="8" name="TextBox 5">
            <a:extLst>
              <a:ext uri="{FF2B5EF4-FFF2-40B4-BE49-F238E27FC236}">
                <a16:creationId xmlns:a16="http://schemas.microsoft.com/office/drawing/2014/main" id="{14B615F3-7922-3B7A-866E-38F43A00DCA6}"/>
              </a:ext>
            </a:extLst>
          </p:cNvPr>
          <p:cNvGraphicFramePr/>
          <p:nvPr>
            <p:extLst>
              <p:ext uri="{D42A27DB-BD31-4B8C-83A1-F6EECF244321}">
                <p14:modId xmlns:p14="http://schemas.microsoft.com/office/powerpoint/2010/main" val="1006930180"/>
              </p:ext>
            </p:extLst>
          </p:nvPr>
        </p:nvGraphicFramePr>
        <p:xfrm>
          <a:off x="2245329" y="1566271"/>
          <a:ext cx="8086970" cy="483445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Oval 6">
            <a:extLst>
              <a:ext uri="{FF2B5EF4-FFF2-40B4-BE49-F238E27FC236}">
                <a16:creationId xmlns:a16="http://schemas.microsoft.com/office/drawing/2014/main" id="{39B4D915-8582-21DC-18F7-D5058AB887F4}"/>
              </a:ext>
            </a:extLst>
          </p:cNvPr>
          <p:cNvSpPr/>
          <p:nvPr/>
        </p:nvSpPr>
        <p:spPr>
          <a:xfrm>
            <a:off x="2184399" y="1565854"/>
            <a:ext cx="668217" cy="567746"/>
          </a:xfrm>
          <a:prstGeom prst="ellipse">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3200" dirty="0"/>
              <a:t>1</a:t>
            </a:r>
          </a:p>
        </p:txBody>
      </p:sp>
      <p:sp>
        <p:nvSpPr>
          <p:cNvPr id="9" name="Oval 8">
            <a:extLst>
              <a:ext uri="{FF2B5EF4-FFF2-40B4-BE49-F238E27FC236}">
                <a16:creationId xmlns:a16="http://schemas.microsoft.com/office/drawing/2014/main" id="{39610CCE-00B2-2FBF-7262-73D461455634}"/>
              </a:ext>
            </a:extLst>
          </p:cNvPr>
          <p:cNvSpPr/>
          <p:nvPr/>
        </p:nvSpPr>
        <p:spPr>
          <a:xfrm>
            <a:off x="2184399" y="3070312"/>
            <a:ext cx="668217" cy="567746"/>
          </a:xfrm>
          <a:prstGeom prst="ellipse">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3200" dirty="0"/>
              <a:t>2</a:t>
            </a:r>
          </a:p>
        </p:txBody>
      </p:sp>
      <p:sp>
        <p:nvSpPr>
          <p:cNvPr id="10" name="Oval 9">
            <a:extLst>
              <a:ext uri="{FF2B5EF4-FFF2-40B4-BE49-F238E27FC236}">
                <a16:creationId xmlns:a16="http://schemas.microsoft.com/office/drawing/2014/main" id="{F780687F-BFDB-45A4-715E-210B38FD1836}"/>
              </a:ext>
            </a:extLst>
          </p:cNvPr>
          <p:cNvSpPr/>
          <p:nvPr/>
        </p:nvSpPr>
        <p:spPr>
          <a:xfrm>
            <a:off x="2184398" y="4801414"/>
            <a:ext cx="668217" cy="567746"/>
          </a:xfrm>
          <a:prstGeom prst="ellipse">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3200" dirty="0"/>
              <a:t>3</a:t>
            </a:r>
          </a:p>
        </p:txBody>
      </p:sp>
      <p:sp>
        <p:nvSpPr>
          <p:cNvPr id="6" name="TextBox 5">
            <a:extLst>
              <a:ext uri="{FF2B5EF4-FFF2-40B4-BE49-F238E27FC236}">
                <a16:creationId xmlns:a16="http://schemas.microsoft.com/office/drawing/2014/main" id="{3D0DD927-D979-906B-6DEB-D42CEB69F702}"/>
              </a:ext>
            </a:extLst>
          </p:cNvPr>
          <p:cNvSpPr txBox="1"/>
          <p:nvPr/>
        </p:nvSpPr>
        <p:spPr>
          <a:xfrm>
            <a:off x="159026" y="188086"/>
            <a:ext cx="6096000" cy="707886"/>
          </a:xfrm>
          <a:prstGeom prst="rect">
            <a:avLst/>
          </a:prstGeom>
          <a:noFill/>
        </p:spPr>
        <p:txBody>
          <a:bodyPr wrap="square">
            <a:spAutoFit/>
          </a:bodyPr>
          <a:lstStyle/>
          <a:p>
            <a:r>
              <a:rPr lang="en-US" sz="4000" dirty="0">
                <a:solidFill>
                  <a:srgbClr val="253E2C"/>
                </a:solidFill>
                <a:latin typeface="+mj-lt"/>
              </a:rPr>
              <a:t>Our 3-Pronged Strategy</a:t>
            </a:r>
          </a:p>
        </p:txBody>
      </p:sp>
    </p:spTree>
    <p:extLst>
      <p:ext uri="{BB962C8B-B14F-4D97-AF65-F5344CB8AC3E}">
        <p14:creationId xmlns:p14="http://schemas.microsoft.com/office/powerpoint/2010/main" val="24812145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75D2E8-95F4-8B0F-E18C-3B95BF239346}"/>
              </a:ext>
            </a:extLst>
          </p:cNvPr>
          <p:cNvSpPr>
            <a:spLocks noGrp="1"/>
          </p:cNvSpPr>
          <p:nvPr>
            <p:ph type="title"/>
          </p:nvPr>
        </p:nvSpPr>
        <p:spPr>
          <a:xfrm>
            <a:off x="134476" y="-32600"/>
            <a:ext cx="10515600" cy="1325563"/>
          </a:xfrm>
        </p:spPr>
        <p:txBody>
          <a:bodyPr>
            <a:normAutofit/>
          </a:bodyPr>
          <a:lstStyle/>
          <a:p>
            <a:r>
              <a:rPr lang="en-US" sz="4000" dirty="0">
                <a:solidFill>
                  <a:srgbClr val="253E2C"/>
                </a:solidFill>
              </a:rPr>
              <a:t>The Terra35 Team </a:t>
            </a:r>
          </a:p>
        </p:txBody>
      </p:sp>
      <p:sp>
        <p:nvSpPr>
          <p:cNvPr id="24" name="Rectangle 23">
            <a:extLst>
              <a:ext uri="{FF2B5EF4-FFF2-40B4-BE49-F238E27FC236}">
                <a16:creationId xmlns:a16="http://schemas.microsoft.com/office/drawing/2014/main" id="{17D4E746-95D2-C900-70D3-1EC1ECD93598}"/>
              </a:ext>
            </a:extLst>
          </p:cNvPr>
          <p:cNvSpPr/>
          <p:nvPr/>
        </p:nvSpPr>
        <p:spPr>
          <a:xfrm>
            <a:off x="97017" y="1987422"/>
            <a:ext cx="1814299" cy="4754572"/>
          </a:xfrm>
          <a:prstGeom prst="rect">
            <a:avLst/>
          </a:prstGeom>
          <a:noFill/>
          <a:ln>
            <a:solidFill>
              <a:schemeClr val="accent3">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55B4C8EC-A6E6-E860-E1B3-A185590F5CDA}"/>
              </a:ext>
            </a:extLst>
          </p:cNvPr>
          <p:cNvSpPr/>
          <p:nvPr/>
        </p:nvSpPr>
        <p:spPr>
          <a:xfrm>
            <a:off x="97017" y="1334376"/>
            <a:ext cx="1824506" cy="586853"/>
          </a:xfrm>
          <a:prstGeom prst="rect">
            <a:avLst/>
          </a:prstGeom>
          <a:solidFill>
            <a:srgbClr val="253E2C"/>
          </a:solidFill>
          <a:effectLst/>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600" dirty="0"/>
              <a:t>Board of Directors</a:t>
            </a:r>
          </a:p>
        </p:txBody>
      </p:sp>
      <p:grpSp>
        <p:nvGrpSpPr>
          <p:cNvPr id="23" name="Group 22">
            <a:extLst>
              <a:ext uri="{FF2B5EF4-FFF2-40B4-BE49-F238E27FC236}">
                <a16:creationId xmlns:a16="http://schemas.microsoft.com/office/drawing/2014/main" id="{00E64229-998C-E881-533B-07092FA9C056}"/>
              </a:ext>
            </a:extLst>
          </p:cNvPr>
          <p:cNvGrpSpPr/>
          <p:nvPr/>
        </p:nvGrpSpPr>
        <p:grpSpPr>
          <a:xfrm>
            <a:off x="1996575" y="2811681"/>
            <a:ext cx="9238353" cy="595950"/>
            <a:chOff x="1996575" y="2732169"/>
            <a:chExt cx="9238353" cy="595950"/>
          </a:xfrm>
        </p:grpSpPr>
        <p:sp>
          <p:nvSpPr>
            <p:cNvPr id="27" name="Rectangle 26">
              <a:extLst>
                <a:ext uri="{FF2B5EF4-FFF2-40B4-BE49-F238E27FC236}">
                  <a16:creationId xmlns:a16="http://schemas.microsoft.com/office/drawing/2014/main" id="{F86BC0BF-FF79-5F84-2B0A-0D2BB7C9589F}"/>
                </a:ext>
              </a:extLst>
            </p:cNvPr>
            <p:cNvSpPr/>
            <p:nvPr/>
          </p:nvSpPr>
          <p:spPr>
            <a:xfrm>
              <a:off x="1996575" y="2732169"/>
              <a:ext cx="2218141" cy="586853"/>
            </a:xfrm>
            <a:prstGeom prst="rect">
              <a:avLst/>
            </a:prstGeom>
            <a:solidFill>
              <a:srgbClr val="253E2C"/>
            </a:solidFill>
            <a:effectLst/>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600" dirty="0"/>
                <a:t>Strategic Partnerships</a:t>
              </a:r>
            </a:p>
          </p:txBody>
        </p:sp>
        <p:sp>
          <p:nvSpPr>
            <p:cNvPr id="29" name="Rectangle 28">
              <a:extLst>
                <a:ext uri="{FF2B5EF4-FFF2-40B4-BE49-F238E27FC236}">
                  <a16:creationId xmlns:a16="http://schemas.microsoft.com/office/drawing/2014/main" id="{7A53CFE1-8BD9-BD18-EA64-70392D0DCB2C}"/>
                </a:ext>
              </a:extLst>
            </p:cNvPr>
            <p:cNvSpPr/>
            <p:nvPr/>
          </p:nvSpPr>
          <p:spPr>
            <a:xfrm>
              <a:off x="4367080" y="2741266"/>
              <a:ext cx="2194377" cy="586853"/>
            </a:xfrm>
            <a:prstGeom prst="rect">
              <a:avLst/>
            </a:prstGeom>
            <a:solidFill>
              <a:srgbClr val="253E2C"/>
            </a:solidFill>
            <a:effectLst/>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600" dirty="0"/>
                <a:t>Grow &amp; Produce</a:t>
              </a:r>
            </a:p>
          </p:txBody>
        </p:sp>
        <p:sp>
          <p:nvSpPr>
            <p:cNvPr id="31" name="Rectangle 30">
              <a:extLst>
                <a:ext uri="{FF2B5EF4-FFF2-40B4-BE49-F238E27FC236}">
                  <a16:creationId xmlns:a16="http://schemas.microsoft.com/office/drawing/2014/main" id="{5C2556C9-752C-33F7-6636-9431BCE54855}"/>
                </a:ext>
              </a:extLst>
            </p:cNvPr>
            <p:cNvSpPr/>
            <p:nvPr/>
          </p:nvSpPr>
          <p:spPr>
            <a:xfrm>
              <a:off x="6790736" y="2735582"/>
              <a:ext cx="2104576" cy="586853"/>
            </a:xfrm>
            <a:prstGeom prst="rect">
              <a:avLst/>
            </a:prstGeom>
            <a:solidFill>
              <a:srgbClr val="253E2C"/>
            </a:solidFill>
            <a:effectLst/>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600" dirty="0"/>
                <a:t>Partner&amp; Produce </a:t>
              </a:r>
            </a:p>
          </p:txBody>
        </p:sp>
        <p:sp>
          <p:nvSpPr>
            <p:cNvPr id="33" name="Rectangle 32">
              <a:extLst>
                <a:ext uri="{FF2B5EF4-FFF2-40B4-BE49-F238E27FC236}">
                  <a16:creationId xmlns:a16="http://schemas.microsoft.com/office/drawing/2014/main" id="{4FC77A24-3431-5D81-7905-06DFA6012FED}"/>
                </a:ext>
              </a:extLst>
            </p:cNvPr>
            <p:cNvSpPr/>
            <p:nvPr/>
          </p:nvSpPr>
          <p:spPr>
            <a:xfrm>
              <a:off x="9130352" y="2732169"/>
              <a:ext cx="2104576" cy="586853"/>
            </a:xfrm>
            <a:prstGeom prst="rect">
              <a:avLst/>
            </a:prstGeom>
            <a:solidFill>
              <a:srgbClr val="253E2C"/>
            </a:solidFill>
            <a:effectLst/>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600" dirty="0"/>
                <a:t>Make &amp; Produce </a:t>
              </a:r>
            </a:p>
          </p:txBody>
        </p:sp>
      </p:grpSp>
      <p:grpSp>
        <p:nvGrpSpPr>
          <p:cNvPr id="10" name="Group 9">
            <a:extLst>
              <a:ext uri="{FF2B5EF4-FFF2-40B4-BE49-F238E27FC236}">
                <a16:creationId xmlns:a16="http://schemas.microsoft.com/office/drawing/2014/main" id="{2803FDC0-0FA2-80B8-5308-EC445FE2E775}"/>
              </a:ext>
            </a:extLst>
          </p:cNvPr>
          <p:cNvGrpSpPr/>
          <p:nvPr/>
        </p:nvGrpSpPr>
        <p:grpSpPr>
          <a:xfrm>
            <a:off x="4279502" y="3503378"/>
            <a:ext cx="2301648" cy="2248832"/>
            <a:chOff x="4259809" y="3852568"/>
            <a:chExt cx="2301648" cy="2248832"/>
          </a:xfrm>
        </p:grpSpPr>
        <p:sp>
          <p:nvSpPr>
            <p:cNvPr id="28" name="Rectangle 27">
              <a:extLst>
                <a:ext uri="{FF2B5EF4-FFF2-40B4-BE49-F238E27FC236}">
                  <a16:creationId xmlns:a16="http://schemas.microsoft.com/office/drawing/2014/main" id="{E056DFFB-FA03-6126-8F80-55FC48713F6E}"/>
                </a:ext>
              </a:extLst>
            </p:cNvPr>
            <p:cNvSpPr/>
            <p:nvPr/>
          </p:nvSpPr>
          <p:spPr>
            <a:xfrm>
              <a:off x="4367081" y="3852568"/>
              <a:ext cx="2194376" cy="2248832"/>
            </a:xfrm>
            <a:prstGeom prst="rect">
              <a:avLst/>
            </a:prstGeom>
            <a:noFill/>
            <a:ln>
              <a:solidFill>
                <a:schemeClr val="accent3">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8CA760DC-3588-E309-4A21-C143ECB272CE}"/>
                </a:ext>
              </a:extLst>
            </p:cNvPr>
            <p:cNvSpPr txBox="1"/>
            <p:nvPr/>
          </p:nvSpPr>
          <p:spPr>
            <a:xfrm>
              <a:off x="4259809" y="3852568"/>
              <a:ext cx="2262146" cy="430887"/>
            </a:xfrm>
            <a:prstGeom prst="rect">
              <a:avLst/>
            </a:prstGeom>
            <a:noFill/>
          </p:spPr>
          <p:txBody>
            <a:bodyPr wrap="square" rtlCol="0">
              <a:spAutoFit/>
            </a:bodyPr>
            <a:lstStyle>
              <a:defPPr>
                <a:defRPr lang="en-US"/>
              </a:defPPr>
              <a:lvl1pPr algn="ctr">
                <a:defRPr sz="1100" i="1"/>
              </a:lvl1pPr>
            </a:lstStyle>
            <a:p>
              <a:r>
                <a:rPr lang="en-US" sz="1050" dirty="0"/>
                <a:t>Climate controlled vanilla  cultivation indoors in USA</a:t>
              </a:r>
            </a:p>
          </p:txBody>
        </p:sp>
        <p:sp>
          <p:nvSpPr>
            <p:cNvPr id="37" name="TextBox 36">
              <a:extLst>
                <a:ext uri="{FF2B5EF4-FFF2-40B4-BE49-F238E27FC236}">
                  <a16:creationId xmlns:a16="http://schemas.microsoft.com/office/drawing/2014/main" id="{0A316315-0BD9-20C6-85D9-587ED767A082}"/>
                </a:ext>
              </a:extLst>
            </p:cNvPr>
            <p:cNvSpPr txBox="1"/>
            <p:nvPr/>
          </p:nvSpPr>
          <p:spPr>
            <a:xfrm>
              <a:off x="4429267" y="4347074"/>
              <a:ext cx="2131832" cy="1615827"/>
            </a:xfrm>
            <a:prstGeom prst="rect">
              <a:avLst/>
            </a:prstGeom>
            <a:noFill/>
          </p:spPr>
          <p:txBody>
            <a:bodyPr wrap="square" rtlCol="0">
              <a:spAutoFit/>
            </a:bodyPr>
            <a:lstStyle/>
            <a:p>
              <a:pPr marL="342900" indent="-342900">
                <a:buFont typeface="+mj-lt"/>
                <a:buAutoNum type="arabicPeriod"/>
              </a:pPr>
              <a:r>
                <a:rPr lang="en-US" sz="1100" dirty="0"/>
                <a:t>Grow partnerships </a:t>
              </a:r>
              <a:r>
                <a:rPr lang="en-US" sz="1050" dirty="0"/>
                <a:t>with existing PNW cannabis growers</a:t>
              </a:r>
            </a:p>
            <a:p>
              <a:pPr marL="342900" indent="-342900">
                <a:buFont typeface="+mj-lt"/>
                <a:buAutoNum type="arabicPeriod"/>
              </a:pPr>
              <a:r>
                <a:rPr lang="en-US" sz="1100" dirty="0"/>
                <a:t>Cure &amp; Extract partnerships </a:t>
              </a:r>
              <a:r>
                <a:rPr lang="en-US" sz="1050" dirty="0"/>
                <a:t>with US service providers (outsourced)  (Yr 1-3)</a:t>
              </a:r>
            </a:p>
            <a:p>
              <a:pPr marL="342900" indent="-342900">
                <a:buFont typeface="+mj-lt"/>
                <a:buAutoNum type="arabicPeriod"/>
              </a:pPr>
              <a:r>
                <a:rPr lang="en-US" sz="1100" dirty="0"/>
                <a:t>Terra35 Cure &amp; Extract </a:t>
              </a:r>
              <a:r>
                <a:rPr lang="en-US" sz="1050" dirty="0"/>
                <a:t>vertical integration (Yr 3+)</a:t>
              </a:r>
              <a:endParaRPr lang="en-US" sz="1100" dirty="0"/>
            </a:p>
          </p:txBody>
        </p:sp>
      </p:grpSp>
      <p:grpSp>
        <p:nvGrpSpPr>
          <p:cNvPr id="12" name="Group 11">
            <a:extLst>
              <a:ext uri="{FF2B5EF4-FFF2-40B4-BE49-F238E27FC236}">
                <a16:creationId xmlns:a16="http://schemas.microsoft.com/office/drawing/2014/main" id="{F61E350F-0F5F-CC39-DDAD-E442EAC1F585}"/>
              </a:ext>
            </a:extLst>
          </p:cNvPr>
          <p:cNvGrpSpPr/>
          <p:nvPr/>
        </p:nvGrpSpPr>
        <p:grpSpPr>
          <a:xfrm>
            <a:off x="6790736" y="3508271"/>
            <a:ext cx="2096644" cy="2248832"/>
            <a:chOff x="6789780" y="3852568"/>
            <a:chExt cx="2096644" cy="2248832"/>
          </a:xfrm>
        </p:grpSpPr>
        <p:sp>
          <p:nvSpPr>
            <p:cNvPr id="30" name="Rectangle 29">
              <a:extLst>
                <a:ext uri="{FF2B5EF4-FFF2-40B4-BE49-F238E27FC236}">
                  <a16:creationId xmlns:a16="http://schemas.microsoft.com/office/drawing/2014/main" id="{1900A4E3-9148-3D2C-1A74-4D69ECE0BBB8}"/>
                </a:ext>
              </a:extLst>
            </p:cNvPr>
            <p:cNvSpPr/>
            <p:nvPr/>
          </p:nvSpPr>
          <p:spPr>
            <a:xfrm>
              <a:off x="6789780" y="3852568"/>
              <a:ext cx="2096644" cy="2248832"/>
            </a:xfrm>
            <a:prstGeom prst="rect">
              <a:avLst/>
            </a:prstGeom>
            <a:noFill/>
            <a:ln>
              <a:solidFill>
                <a:schemeClr val="accent3">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56B016D5-775D-0CCB-D352-D183C8604929}"/>
                </a:ext>
              </a:extLst>
            </p:cNvPr>
            <p:cNvSpPr txBox="1"/>
            <p:nvPr/>
          </p:nvSpPr>
          <p:spPr>
            <a:xfrm>
              <a:off x="6855898" y="3852568"/>
              <a:ext cx="2014863" cy="430887"/>
            </a:xfrm>
            <a:prstGeom prst="rect">
              <a:avLst/>
            </a:prstGeom>
            <a:noFill/>
          </p:spPr>
          <p:txBody>
            <a:bodyPr wrap="square" rtlCol="0">
              <a:spAutoFit/>
            </a:bodyPr>
            <a:lstStyle/>
            <a:p>
              <a:pPr algn="ctr"/>
              <a:r>
                <a:rPr lang="en-US" sz="1050" i="1" dirty="0"/>
                <a:t>Partner-grown cured vanilla + Terra35 production in USA</a:t>
              </a:r>
            </a:p>
          </p:txBody>
        </p:sp>
        <p:sp>
          <p:nvSpPr>
            <p:cNvPr id="38" name="TextBox 37">
              <a:extLst>
                <a:ext uri="{FF2B5EF4-FFF2-40B4-BE49-F238E27FC236}">
                  <a16:creationId xmlns:a16="http://schemas.microsoft.com/office/drawing/2014/main" id="{C2A8722B-B499-9171-68C7-6E9FFAE7101A}"/>
                </a:ext>
              </a:extLst>
            </p:cNvPr>
            <p:cNvSpPr txBox="1"/>
            <p:nvPr/>
          </p:nvSpPr>
          <p:spPr>
            <a:xfrm>
              <a:off x="6825435" y="4361393"/>
              <a:ext cx="2051560" cy="1107996"/>
            </a:xfrm>
            <a:prstGeom prst="rect">
              <a:avLst/>
            </a:prstGeom>
            <a:noFill/>
          </p:spPr>
          <p:txBody>
            <a:bodyPr wrap="square" rtlCol="0">
              <a:spAutoFit/>
            </a:bodyPr>
            <a:lstStyle/>
            <a:p>
              <a:pPr marL="342900" indent="-342900">
                <a:buFont typeface="+mj-lt"/>
                <a:buAutoNum type="arabicPeriod"/>
              </a:pPr>
              <a:r>
                <a:rPr lang="en-US" sz="1100" dirty="0"/>
                <a:t>USDA certified Organic White Label partnerships </a:t>
              </a:r>
              <a:r>
                <a:rPr lang="en-US" sz="1050" dirty="0"/>
                <a:t>with US service providers (outsourced) </a:t>
              </a:r>
            </a:p>
            <a:p>
              <a:pPr marL="342900" indent="-342900">
                <a:buFont typeface="+mj-lt"/>
                <a:buAutoNum type="arabicPeriod"/>
              </a:pPr>
              <a:r>
                <a:rPr lang="en-US" sz="1100" dirty="0"/>
                <a:t>Terra35 wholesale product </a:t>
              </a:r>
            </a:p>
          </p:txBody>
        </p:sp>
      </p:grpSp>
      <p:grpSp>
        <p:nvGrpSpPr>
          <p:cNvPr id="14" name="Group 13">
            <a:extLst>
              <a:ext uri="{FF2B5EF4-FFF2-40B4-BE49-F238E27FC236}">
                <a16:creationId xmlns:a16="http://schemas.microsoft.com/office/drawing/2014/main" id="{916219C5-BEA7-A51A-8690-35A0ABE9D989}"/>
              </a:ext>
            </a:extLst>
          </p:cNvPr>
          <p:cNvGrpSpPr/>
          <p:nvPr/>
        </p:nvGrpSpPr>
        <p:grpSpPr>
          <a:xfrm>
            <a:off x="9137707" y="3498829"/>
            <a:ext cx="2097221" cy="2257929"/>
            <a:chOff x="9130352" y="3843471"/>
            <a:chExt cx="2097221" cy="2257929"/>
          </a:xfrm>
        </p:grpSpPr>
        <p:sp>
          <p:nvSpPr>
            <p:cNvPr id="32" name="Rectangle 31">
              <a:extLst>
                <a:ext uri="{FF2B5EF4-FFF2-40B4-BE49-F238E27FC236}">
                  <a16:creationId xmlns:a16="http://schemas.microsoft.com/office/drawing/2014/main" id="{4253A98C-B3F9-A158-64F4-C9415C40A54C}"/>
                </a:ext>
              </a:extLst>
            </p:cNvPr>
            <p:cNvSpPr/>
            <p:nvPr/>
          </p:nvSpPr>
          <p:spPr>
            <a:xfrm>
              <a:off x="9130352" y="3843471"/>
              <a:ext cx="2097221" cy="2257929"/>
            </a:xfrm>
            <a:prstGeom prst="rect">
              <a:avLst/>
            </a:prstGeom>
            <a:noFill/>
            <a:ln>
              <a:solidFill>
                <a:schemeClr val="accent3">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2102058E-657E-3F71-DD96-8C66D82282A4}"/>
                </a:ext>
              </a:extLst>
            </p:cNvPr>
            <p:cNvSpPr txBox="1"/>
            <p:nvPr/>
          </p:nvSpPr>
          <p:spPr>
            <a:xfrm>
              <a:off x="9204064" y="3885409"/>
              <a:ext cx="1955625" cy="430887"/>
            </a:xfrm>
            <a:prstGeom prst="rect">
              <a:avLst/>
            </a:prstGeom>
            <a:noFill/>
          </p:spPr>
          <p:txBody>
            <a:bodyPr wrap="square" rtlCol="0">
              <a:spAutoFit/>
            </a:bodyPr>
            <a:lstStyle/>
            <a:p>
              <a:pPr algn="ctr"/>
              <a:r>
                <a:rPr lang="en-US" sz="1050" i="1" dirty="0"/>
                <a:t>Terra35</a:t>
              </a:r>
              <a:r>
                <a:rPr lang="en-US" sz="1100" i="1" dirty="0"/>
                <a:t> grown natural vanillin (cellular agriculture) in US</a:t>
              </a:r>
            </a:p>
          </p:txBody>
        </p:sp>
        <p:sp>
          <p:nvSpPr>
            <p:cNvPr id="39" name="TextBox 38">
              <a:extLst>
                <a:ext uri="{FF2B5EF4-FFF2-40B4-BE49-F238E27FC236}">
                  <a16:creationId xmlns:a16="http://schemas.microsoft.com/office/drawing/2014/main" id="{D10096BD-45C0-1D3E-88B0-D1DC5C4871FD}"/>
                </a:ext>
              </a:extLst>
            </p:cNvPr>
            <p:cNvSpPr txBox="1"/>
            <p:nvPr/>
          </p:nvSpPr>
          <p:spPr>
            <a:xfrm>
              <a:off x="9208165" y="4305514"/>
              <a:ext cx="1941594" cy="1600438"/>
            </a:xfrm>
            <a:prstGeom prst="rect">
              <a:avLst/>
            </a:prstGeom>
            <a:noFill/>
          </p:spPr>
          <p:txBody>
            <a:bodyPr wrap="square" rtlCol="0">
              <a:spAutoFit/>
            </a:bodyPr>
            <a:lstStyle/>
            <a:p>
              <a:pPr marL="342900" indent="-342900">
                <a:buFont typeface="+mj-lt"/>
                <a:buAutoNum type="arabicPeriod"/>
              </a:pPr>
              <a:r>
                <a:rPr lang="en-US" sz="1100" dirty="0"/>
                <a:t>Terra35 natural vanillin cell tissue culture  </a:t>
              </a:r>
              <a:r>
                <a:rPr lang="en-US" sz="1000" dirty="0"/>
                <a:t>with biotechnology partner.  </a:t>
              </a:r>
            </a:p>
            <a:p>
              <a:pPr marL="342900" indent="-342900">
                <a:buFont typeface="+mj-lt"/>
                <a:buAutoNum type="arabicPeriod"/>
              </a:pPr>
              <a:r>
                <a:rPr lang="en-US" sz="1100" dirty="0"/>
                <a:t>Terra35 Product Innovation &amp; Development  Partnership </a:t>
              </a:r>
            </a:p>
            <a:p>
              <a:pPr marL="342900" indent="-342900">
                <a:buFont typeface="+mj-lt"/>
                <a:buAutoNum type="arabicPeriod"/>
              </a:pPr>
              <a:r>
                <a:rPr lang="en-US" sz="1100" dirty="0"/>
                <a:t>Terra35 wholesale product </a:t>
              </a:r>
            </a:p>
          </p:txBody>
        </p:sp>
      </p:grpSp>
      <p:grpSp>
        <p:nvGrpSpPr>
          <p:cNvPr id="20" name="Group 19">
            <a:extLst>
              <a:ext uri="{FF2B5EF4-FFF2-40B4-BE49-F238E27FC236}">
                <a16:creationId xmlns:a16="http://schemas.microsoft.com/office/drawing/2014/main" id="{029DEA24-A18E-52EA-7007-99A421444DFA}"/>
              </a:ext>
            </a:extLst>
          </p:cNvPr>
          <p:cNvGrpSpPr/>
          <p:nvPr/>
        </p:nvGrpSpPr>
        <p:grpSpPr>
          <a:xfrm>
            <a:off x="4367080" y="5871120"/>
            <a:ext cx="6867848" cy="884126"/>
            <a:chOff x="4343963" y="6148772"/>
            <a:chExt cx="6867848" cy="884126"/>
          </a:xfrm>
        </p:grpSpPr>
        <p:sp>
          <p:nvSpPr>
            <p:cNvPr id="42" name="Rectangle 41">
              <a:extLst>
                <a:ext uri="{FF2B5EF4-FFF2-40B4-BE49-F238E27FC236}">
                  <a16:creationId xmlns:a16="http://schemas.microsoft.com/office/drawing/2014/main" id="{9928D419-B9CB-A971-52B1-F251A5DEAFFE}"/>
                </a:ext>
              </a:extLst>
            </p:cNvPr>
            <p:cNvSpPr/>
            <p:nvPr/>
          </p:nvSpPr>
          <p:spPr>
            <a:xfrm>
              <a:off x="5742858" y="6155892"/>
              <a:ext cx="5468953" cy="863754"/>
            </a:xfrm>
            <a:prstGeom prst="rect">
              <a:avLst/>
            </a:prstGeom>
            <a:noFill/>
            <a:ln>
              <a:solidFill>
                <a:schemeClr val="accent3">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785A962F-B61A-9961-5DA4-95598A0E9BF9}"/>
                </a:ext>
              </a:extLst>
            </p:cNvPr>
            <p:cNvSpPr/>
            <p:nvPr/>
          </p:nvSpPr>
          <p:spPr>
            <a:xfrm>
              <a:off x="4343963" y="6148772"/>
              <a:ext cx="1398895" cy="884126"/>
            </a:xfrm>
            <a:prstGeom prst="rect">
              <a:avLst/>
            </a:prstGeom>
            <a:solidFill>
              <a:srgbClr val="253E2C"/>
            </a:solidFill>
            <a:ln>
              <a:noFill/>
            </a:ln>
            <a:effectLst/>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a:t>Distribution</a:t>
              </a:r>
            </a:p>
          </p:txBody>
        </p:sp>
        <p:sp>
          <p:nvSpPr>
            <p:cNvPr id="44" name="TextBox 43">
              <a:extLst>
                <a:ext uri="{FF2B5EF4-FFF2-40B4-BE49-F238E27FC236}">
                  <a16:creationId xmlns:a16="http://schemas.microsoft.com/office/drawing/2014/main" id="{323F2CFA-E26D-5DA5-1D52-63C5D1138787}"/>
                </a:ext>
              </a:extLst>
            </p:cNvPr>
            <p:cNvSpPr txBox="1"/>
            <p:nvPr/>
          </p:nvSpPr>
          <p:spPr>
            <a:xfrm>
              <a:off x="5837037" y="6308924"/>
              <a:ext cx="4427499" cy="461665"/>
            </a:xfrm>
            <a:prstGeom prst="rect">
              <a:avLst/>
            </a:prstGeom>
            <a:noFill/>
          </p:spPr>
          <p:txBody>
            <a:bodyPr wrap="square" lIns="91440" tIns="45720" rIns="91440" bIns="45720" rtlCol="0" anchor="t">
              <a:spAutoFit/>
            </a:bodyPr>
            <a:lstStyle/>
            <a:p>
              <a:pPr marL="342900" indent="-342900">
                <a:buFont typeface="+mj-lt"/>
                <a:buAutoNum type="arabicPeriod"/>
              </a:pPr>
              <a:r>
                <a:rPr lang="en-US" sz="1200" dirty="0"/>
                <a:t>Pick &amp; Pack Service Provider (outsourced) </a:t>
              </a:r>
            </a:p>
            <a:p>
              <a:pPr marL="342900" indent="-342900">
                <a:buFont typeface="+mj-lt"/>
                <a:buAutoNum type="arabicPeriod"/>
              </a:pPr>
              <a:r>
                <a:rPr lang="en-US" sz="1200" dirty="0"/>
                <a:t>Distribution Service Provider (outsourced)</a:t>
              </a:r>
            </a:p>
          </p:txBody>
        </p:sp>
      </p:grpSp>
      <p:grpSp>
        <p:nvGrpSpPr>
          <p:cNvPr id="9" name="Group 8">
            <a:extLst>
              <a:ext uri="{FF2B5EF4-FFF2-40B4-BE49-F238E27FC236}">
                <a16:creationId xmlns:a16="http://schemas.microsoft.com/office/drawing/2014/main" id="{C5E05EB1-8F70-8FED-DCF8-188B44DCCEEC}"/>
              </a:ext>
            </a:extLst>
          </p:cNvPr>
          <p:cNvGrpSpPr/>
          <p:nvPr/>
        </p:nvGrpSpPr>
        <p:grpSpPr>
          <a:xfrm>
            <a:off x="2013867" y="3503378"/>
            <a:ext cx="2173535" cy="3238616"/>
            <a:chOff x="2012235" y="3843471"/>
            <a:chExt cx="2173535" cy="2898523"/>
          </a:xfrm>
        </p:grpSpPr>
        <p:sp>
          <p:nvSpPr>
            <p:cNvPr id="26" name="Rectangle 25">
              <a:extLst>
                <a:ext uri="{FF2B5EF4-FFF2-40B4-BE49-F238E27FC236}">
                  <a16:creationId xmlns:a16="http://schemas.microsoft.com/office/drawing/2014/main" id="{E801D978-E27B-8A06-43B4-3EC462A202C6}"/>
                </a:ext>
              </a:extLst>
            </p:cNvPr>
            <p:cNvSpPr/>
            <p:nvPr/>
          </p:nvSpPr>
          <p:spPr>
            <a:xfrm>
              <a:off x="2012235" y="3843471"/>
              <a:ext cx="2173535" cy="2898523"/>
            </a:xfrm>
            <a:prstGeom prst="rect">
              <a:avLst/>
            </a:prstGeom>
            <a:noFill/>
            <a:ln>
              <a:solidFill>
                <a:schemeClr val="tx2">
                  <a:lumMod val="90000"/>
                  <a:lumOff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a:extLst>
                <a:ext uri="{FF2B5EF4-FFF2-40B4-BE49-F238E27FC236}">
                  <a16:creationId xmlns:a16="http://schemas.microsoft.com/office/drawing/2014/main" id="{E2B2E23D-A179-906A-8239-82953F950335}"/>
                </a:ext>
              </a:extLst>
            </p:cNvPr>
            <p:cNvSpPr txBox="1"/>
            <p:nvPr/>
          </p:nvSpPr>
          <p:spPr>
            <a:xfrm>
              <a:off x="2021370" y="4026610"/>
              <a:ext cx="2134492" cy="2396470"/>
            </a:xfrm>
            <a:prstGeom prst="rect">
              <a:avLst/>
            </a:prstGeom>
            <a:noFill/>
            <a:ln>
              <a:noFill/>
            </a:ln>
          </p:spPr>
          <p:txBody>
            <a:bodyPr wrap="square" rtlCol="0">
              <a:spAutoFit/>
            </a:bodyPr>
            <a:lstStyle/>
            <a:p>
              <a:pPr marL="238125" indent="-198438">
                <a:buFont typeface="+mj-lt"/>
                <a:buAutoNum type="arabicPeriod"/>
              </a:pPr>
              <a:r>
                <a:rPr lang="en-US" sz="1050" b="1" dirty="0"/>
                <a:t>Washington State University </a:t>
              </a:r>
              <a:r>
                <a:rPr lang="en-US" sz="1050" dirty="0"/>
                <a:t>Horticulture – Prof Matt Whiteley, Dr Troy Peters</a:t>
              </a:r>
            </a:p>
            <a:p>
              <a:pPr marL="238125" indent="-198438">
                <a:buFont typeface="+mj-lt"/>
                <a:buAutoNum type="arabicPeriod"/>
              </a:pPr>
              <a:r>
                <a:rPr lang="en-US" sz="1050" b="1" dirty="0"/>
                <a:t>Oregon State University </a:t>
              </a:r>
              <a:r>
                <a:rPr lang="en-US" sz="1050" dirty="0"/>
                <a:t>Horticulture – Prof Lloyd Nackley </a:t>
              </a:r>
            </a:p>
            <a:p>
              <a:pPr marL="238125" indent="-198438">
                <a:buFont typeface="+mj-lt"/>
                <a:buAutoNum type="arabicPeriod"/>
              </a:pPr>
              <a:r>
                <a:rPr lang="en-US" sz="1050" b="1" dirty="0"/>
                <a:t>Oregon State University </a:t>
              </a:r>
              <a:r>
                <a:rPr lang="en-US" sz="1050" dirty="0"/>
                <a:t>Solar Energy – Dr Chad </a:t>
              </a:r>
            </a:p>
            <a:p>
              <a:pPr marL="238125" indent="-198438">
                <a:buFont typeface="+mj-lt"/>
                <a:buAutoNum type="arabicPeriod"/>
              </a:pPr>
              <a:r>
                <a:rPr lang="en-US" sz="1050" b="1" dirty="0"/>
                <a:t>University of Florida – </a:t>
              </a:r>
              <a:r>
                <a:rPr lang="en-US" sz="1050" dirty="0"/>
                <a:t>Dr. Xingbo Wu </a:t>
              </a:r>
              <a:r>
                <a:rPr lang="en-US" sz="1050" i="1" dirty="0"/>
                <a:t>(Vanilla Genetics &amp; Grow Expert)</a:t>
              </a:r>
            </a:p>
            <a:p>
              <a:pPr marL="238125" indent="-198438">
                <a:buFont typeface="+mj-lt"/>
                <a:buAutoNum type="arabicPeriod"/>
              </a:pPr>
              <a:r>
                <a:rPr lang="en-US" sz="1050" b="1" dirty="0"/>
                <a:t>Oregon Food Innovation Lab</a:t>
              </a:r>
            </a:p>
            <a:p>
              <a:pPr marL="238125" indent="-198438">
                <a:buFont typeface="+mj-lt"/>
                <a:buAutoNum type="arabicPeriod"/>
              </a:pPr>
              <a:r>
                <a:rPr lang="en-US" sz="1050" b="1" dirty="0"/>
                <a:t>CEA Oregon Group </a:t>
              </a:r>
              <a:r>
                <a:rPr lang="en-US" sz="1050" dirty="0"/>
                <a:t>(non-profit) – Rebecca Knight </a:t>
              </a:r>
            </a:p>
            <a:p>
              <a:pPr marL="238125" indent="-198438">
                <a:buFont typeface="+mj-lt"/>
                <a:buAutoNum type="arabicPeriod"/>
              </a:pPr>
              <a:r>
                <a:rPr lang="en-US" sz="1050" b="1" dirty="0" err="1"/>
                <a:t>Rheaplant</a:t>
              </a:r>
              <a:r>
                <a:rPr lang="en-US" sz="1050" dirty="0"/>
                <a:t>- CTO Derek Scholin.</a:t>
              </a:r>
              <a:endParaRPr lang="en-US" sz="1050" b="1" dirty="0"/>
            </a:p>
          </p:txBody>
        </p:sp>
      </p:grpSp>
      <p:sp>
        <p:nvSpPr>
          <p:cNvPr id="48" name="TextBox 47">
            <a:extLst>
              <a:ext uri="{FF2B5EF4-FFF2-40B4-BE49-F238E27FC236}">
                <a16:creationId xmlns:a16="http://schemas.microsoft.com/office/drawing/2014/main" id="{A4DF6B5A-6CBA-8546-C101-DEA1FE389DF3}"/>
              </a:ext>
            </a:extLst>
          </p:cNvPr>
          <p:cNvSpPr txBox="1"/>
          <p:nvPr/>
        </p:nvSpPr>
        <p:spPr>
          <a:xfrm>
            <a:off x="56880" y="2125346"/>
            <a:ext cx="1774152" cy="4493538"/>
          </a:xfrm>
          <a:prstGeom prst="rect">
            <a:avLst/>
          </a:prstGeom>
          <a:noFill/>
        </p:spPr>
        <p:txBody>
          <a:bodyPr wrap="square" lIns="91440" tIns="45720" rIns="91440" bIns="45720" rtlCol="0" anchor="t">
            <a:spAutoFit/>
          </a:bodyPr>
          <a:lstStyle/>
          <a:p>
            <a:pPr marL="342900" indent="-342900">
              <a:buFont typeface="+mj-lt"/>
              <a:buAutoNum type="arabicPeriod"/>
            </a:pPr>
            <a:r>
              <a:rPr lang="en-US" sz="1050" b="1" dirty="0"/>
              <a:t>Professor. Olivier de Weck </a:t>
            </a:r>
            <a:r>
              <a:rPr lang="en-US" sz="1000" dirty="0"/>
              <a:t>MIT Apollo systems lead, Systems Engineering master. </a:t>
            </a:r>
          </a:p>
          <a:p>
            <a:pPr marL="342900" indent="-342900">
              <a:buFont typeface="+mj-lt"/>
              <a:buAutoNum type="arabicPeriod"/>
            </a:pPr>
            <a:r>
              <a:rPr lang="en-US" sz="1050" b="1" dirty="0"/>
              <a:t>Dr. Afreen Siddiqui  </a:t>
            </a:r>
            <a:r>
              <a:rPr lang="en-US" sz="1000" dirty="0"/>
              <a:t>MIT systems engineer, Harvard Fellow, Sustainability &amp; Food Security Policy Global Consultant. </a:t>
            </a:r>
          </a:p>
          <a:p>
            <a:pPr marL="342900" indent="-342900">
              <a:buFont typeface="+mj-lt"/>
              <a:buAutoNum type="arabicPeriod"/>
            </a:pPr>
            <a:r>
              <a:rPr lang="en-US" sz="1050" b="1" dirty="0"/>
              <a:t>Dr. Xingbo Wu – </a:t>
            </a:r>
            <a:r>
              <a:rPr lang="en-US" sz="1000" dirty="0"/>
              <a:t>Vanilla Cultivation Expert, Academic Leader. </a:t>
            </a:r>
          </a:p>
          <a:p>
            <a:pPr marL="342900" indent="-342900">
              <a:buFont typeface="+mj-lt"/>
              <a:buAutoNum type="arabicPeriod"/>
            </a:pPr>
            <a:r>
              <a:rPr lang="en-US" sz="1050" b="1" dirty="0"/>
              <a:t>Dave Benson </a:t>
            </a:r>
            <a:r>
              <a:rPr lang="en-US" sz="1050" dirty="0"/>
              <a:t>– </a:t>
            </a:r>
            <a:r>
              <a:rPr lang="en-US" sz="1000" dirty="0"/>
              <a:t>Infrastructure Engineer, Investor</a:t>
            </a:r>
          </a:p>
          <a:p>
            <a:pPr marL="342900" indent="-342900">
              <a:buFont typeface="+mj-lt"/>
              <a:buAutoNum type="arabicPeriod"/>
            </a:pPr>
            <a:r>
              <a:rPr lang="en-US" sz="1050" b="1" dirty="0"/>
              <a:t>Dave Scholin –</a:t>
            </a:r>
            <a:r>
              <a:rPr lang="en-US" sz="1050" dirty="0"/>
              <a:t> </a:t>
            </a:r>
            <a:r>
              <a:rPr lang="en-US" sz="1000" dirty="0"/>
              <a:t>Cell tissue biotechnologist, Strategic Partner  </a:t>
            </a:r>
          </a:p>
          <a:p>
            <a:pPr marL="342900" indent="-342900">
              <a:buFont typeface="+mj-lt"/>
              <a:buAutoNum type="arabicPeriod"/>
            </a:pPr>
            <a:r>
              <a:rPr lang="en-US" sz="1050" b="1" dirty="0"/>
              <a:t>Mike Buckley </a:t>
            </a:r>
            <a:r>
              <a:rPr lang="en-US" sz="1050" dirty="0"/>
              <a:t>– </a:t>
            </a:r>
            <a:r>
              <a:rPr lang="en-US" sz="1000" dirty="0"/>
              <a:t>Controlled environment farming expert, Finance leader. </a:t>
            </a:r>
          </a:p>
          <a:p>
            <a:pPr marL="342900" indent="-342900">
              <a:buFont typeface="+mj-lt"/>
              <a:buAutoNum type="arabicPeriod"/>
            </a:pPr>
            <a:endParaRPr lang="en-US" sz="1050" dirty="0"/>
          </a:p>
        </p:txBody>
      </p:sp>
      <p:grpSp>
        <p:nvGrpSpPr>
          <p:cNvPr id="6" name="Group 5">
            <a:extLst>
              <a:ext uri="{FF2B5EF4-FFF2-40B4-BE49-F238E27FC236}">
                <a16:creationId xmlns:a16="http://schemas.microsoft.com/office/drawing/2014/main" id="{4D51AE74-28C0-1716-1349-1891C150ED36}"/>
              </a:ext>
            </a:extLst>
          </p:cNvPr>
          <p:cNvGrpSpPr/>
          <p:nvPr/>
        </p:nvGrpSpPr>
        <p:grpSpPr>
          <a:xfrm>
            <a:off x="1996575" y="1338133"/>
            <a:ext cx="9259284" cy="1222190"/>
            <a:chOff x="1996575" y="1921228"/>
            <a:chExt cx="9259284" cy="1222190"/>
          </a:xfrm>
        </p:grpSpPr>
        <p:sp>
          <p:nvSpPr>
            <p:cNvPr id="5" name="Rectangle 4">
              <a:extLst>
                <a:ext uri="{FF2B5EF4-FFF2-40B4-BE49-F238E27FC236}">
                  <a16:creationId xmlns:a16="http://schemas.microsoft.com/office/drawing/2014/main" id="{3B4C7C66-FA9B-87B1-EE13-BF0C18B2BC26}"/>
                </a:ext>
              </a:extLst>
            </p:cNvPr>
            <p:cNvSpPr/>
            <p:nvPr/>
          </p:nvSpPr>
          <p:spPr>
            <a:xfrm>
              <a:off x="2751015" y="1921229"/>
              <a:ext cx="8504844" cy="1222189"/>
            </a:xfrm>
            <a:prstGeom prst="rect">
              <a:avLst/>
            </a:prstGeom>
            <a:noFill/>
            <a:ln>
              <a:solidFill>
                <a:schemeClr val="accent3">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2F23DCF7-27C1-9A5F-9174-ABDF6A3F9815}"/>
                </a:ext>
              </a:extLst>
            </p:cNvPr>
            <p:cNvSpPr/>
            <p:nvPr/>
          </p:nvSpPr>
          <p:spPr>
            <a:xfrm>
              <a:off x="1996575" y="1921228"/>
              <a:ext cx="725096" cy="1222189"/>
            </a:xfrm>
            <a:prstGeom prst="rect">
              <a:avLst/>
            </a:prstGeom>
            <a:solidFill>
              <a:srgbClr val="253E2C"/>
            </a:solidFill>
            <a:effectLst/>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600" dirty="0"/>
                <a:t>Core Team </a:t>
              </a:r>
            </a:p>
          </p:txBody>
        </p:sp>
        <p:grpSp>
          <p:nvGrpSpPr>
            <p:cNvPr id="3" name="Group 2">
              <a:extLst>
                <a:ext uri="{FF2B5EF4-FFF2-40B4-BE49-F238E27FC236}">
                  <a16:creationId xmlns:a16="http://schemas.microsoft.com/office/drawing/2014/main" id="{D4BD869D-D917-C8C5-7418-EE886AC7EFC4}"/>
                </a:ext>
              </a:extLst>
            </p:cNvPr>
            <p:cNvGrpSpPr/>
            <p:nvPr/>
          </p:nvGrpSpPr>
          <p:grpSpPr>
            <a:xfrm>
              <a:off x="2823656" y="2114556"/>
              <a:ext cx="8115210" cy="763978"/>
              <a:chOff x="2823656" y="2114556"/>
              <a:chExt cx="8115210" cy="763978"/>
            </a:xfrm>
          </p:grpSpPr>
          <p:sp>
            <p:nvSpPr>
              <p:cNvPr id="16" name="TextBox 15">
                <a:extLst>
                  <a:ext uri="{FF2B5EF4-FFF2-40B4-BE49-F238E27FC236}">
                    <a16:creationId xmlns:a16="http://schemas.microsoft.com/office/drawing/2014/main" id="{B48FCC6D-67CE-B840-08DB-D4A19DD22FFD}"/>
                  </a:ext>
                </a:extLst>
              </p:cNvPr>
              <p:cNvSpPr txBox="1"/>
              <p:nvPr/>
            </p:nvSpPr>
            <p:spPr>
              <a:xfrm>
                <a:off x="2823656" y="2139870"/>
                <a:ext cx="1567220" cy="738664"/>
              </a:xfrm>
              <a:prstGeom prst="rect">
                <a:avLst/>
              </a:prstGeom>
              <a:noFill/>
            </p:spPr>
            <p:txBody>
              <a:bodyPr wrap="square" rtlCol="0">
                <a:spAutoFit/>
              </a:bodyPr>
              <a:lstStyle/>
              <a:p>
                <a:r>
                  <a:rPr lang="en-US" sz="1050" b="1" dirty="0"/>
                  <a:t>Tanya Thornton</a:t>
                </a:r>
              </a:p>
              <a:p>
                <a:r>
                  <a:rPr lang="en-US" sz="1050" b="1" dirty="0"/>
                  <a:t>Co-Founder</a:t>
                </a:r>
              </a:p>
              <a:p>
                <a:r>
                  <a:rPr lang="en-US" sz="1050" dirty="0"/>
                  <a:t>Business Development &amp; Operations   </a:t>
                </a:r>
              </a:p>
            </p:txBody>
          </p:sp>
          <p:sp>
            <p:nvSpPr>
              <p:cNvPr id="17" name="TextBox 16">
                <a:extLst>
                  <a:ext uri="{FF2B5EF4-FFF2-40B4-BE49-F238E27FC236}">
                    <a16:creationId xmlns:a16="http://schemas.microsoft.com/office/drawing/2014/main" id="{A563B304-60F3-717F-9026-B4CD236CDCB8}"/>
                  </a:ext>
                </a:extLst>
              </p:cNvPr>
              <p:cNvSpPr txBox="1"/>
              <p:nvPr/>
            </p:nvSpPr>
            <p:spPr>
              <a:xfrm>
                <a:off x="4319849" y="2139870"/>
                <a:ext cx="1540305" cy="738664"/>
              </a:xfrm>
              <a:prstGeom prst="rect">
                <a:avLst/>
              </a:prstGeom>
              <a:noFill/>
            </p:spPr>
            <p:txBody>
              <a:bodyPr wrap="square" rtlCol="0">
                <a:spAutoFit/>
              </a:bodyPr>
              <a:lstStyle/>
              <a:p>
                <a:r>
                  <a:rPr lang="en-US" sz="1050" b="1" dirty="0"/>
                  <a:t>Meagan Gleason </a:t>
                </a:r>
              </a:p>
              <a:p>
                <a:r>
                  <a:rPr lang="en-US" sz="1050" b="1" dirty="0"/>
                  <a:t>Co-Founder</a:t>
                </a:r>
              </a:p>
              <a:p>
                <a:r>
                  <a:rPr lang="en-US" sz="1050" dirty="0"/>
                  <a:t>Business Development &amp; Product Innovation </a:t>
                </a:r>
              </a:p>
            </p:txBody>
          </p:sp>
          <p:sp>
            <p:nvSpPr>
              <p:cNvPr id="18" name="TextBox 17">
                <a:extLst>
                  <a:ext uri="{FF2B5EF4-FFF2-40B4-BE49-F238E27FC236}">
                    <a16:creationId xmlns:a16="http://schemas.microsoft.com/office/drawing/2014/main" id="{2D22B21B-E931-DE8A-5B47-34C50FF1DAD4}"/>
                  </a:ext>
                </a:extLst>
              </p:cNvPr>
              <p:cNvSpPr txBox="1"/>
              <p:nvPr/>
            </p:nvSpPr>
            <p:spPr>
              <a:xfrm>
                <a:off x="6833232" y="2134992"/>
                <a:ext cx="1064449" cy="738664"/>
              </a:xfrm>
              <a:prstGeom prst="rect">
                <a:avLst/>
              </a:prstGeom>
              <a:noFill/>
            </p:spPr>
            <p:txBody>
              <a:bodyPr wrap="square" rtlCol="0">
                <a:spAutoFit/>
              </a:bodyPr>
              <a:lstStyle/>
              <a:p>
                <a:r>
                  <a:rPr lang="en-US" sz="1050" b="1" dirty="0"/>
                  <a:t>TBC</a:t>
                </a:r>
              </a:p>
              <a:p>
                <a:r>
                  <a:rPr lang="en-US" sz="1050" dirty="0"/>
                  <a:t>Partner Relationships &amp; Regulations    </a:t>
                </a:r>
              </a:p>
            </p:txBody>
          </p:sp>
          <p:sp>
            <p:nvSpPr>
              <p:cNvPr id="19" name="TextBox 18">
                <a:extLst>
                  <a:ext uri="{FF2B5EF4-FFF2-40B4-BE49-F238E27FC236}">
                    <a16:creationId xmlns:a16="http://schemas.microsoft.com/office/drawing/2014/main" id="{8BEA2C0F-7241-36A9-1FE4-7CE55100DFCD}"/>
                  </a:ext>
                </a:extLst>
              </p:cNvPr>
              <p:cNvSpPr txBox="1"/>
              <p:nvPr/>
            </p:nvSpPr>
            <p:spPr>
              <a:xfrm>
                <a:off x="5868875" y="2114556"/>
                <a:ext cx="939082" cy="577081"/>
              </a:xfrm>
              <a:prstGeom prst="rect">
                <a:avLst/>
              </a:prstGeom>
              <a:noFill/>
            </p:spPr>
            <p:txBody>
              <a:bodyPr wrap="square" rtlCol="0">
                <a:spAutoFit/>
              </a:bodyPr>
              <a:lstStyle/>
              <a:p>
                <a:r>
                  <a:rPr lang="en-US" sz="1050" b="1" dirty="0"/>
                  <a:t>TBC</a:t>
                </a:r>
              </a:p>
              <a:p>
                <a:r>
                  <a:rPr lang="en-US" sz="1050"/>
                  <a:t>Lead Scientist  </a:t>
                </a:r>
                <a:endParaRPr lang="en-US" sz="1050" dirty="0"/>
              </a:p>
            </p:txBody>
          </p:sp>
          <p:sp>
            <p:nvSpPr>
              <p:cNvPr id="41" name="TextBox 40">
                <a:extLst>
                  <a:ext uri="{FF2B5EF4-FFF2-40B4-BE49-F238E27FC236}">
                    <a16:creationId xmlns:a16="http://schemas.microsoft.com/office/drawing/2014/main" id="{85C1DA16-B0F1-BB68-054C-4100CC760ACE}"/>
                  </a:ext>
                </a:extLst>
              </p:cNvPr>
              <p:cNvSpPr txBox="1"/>
              <p:nvPr/>
            </p:nvSpPr>
            <p:spPr>
              <a:xfrm>
                <a:off x="8904758" y="2134992"/>
                <a:ext cx="939082" cy="738664"/>
              </a:xfrm>
              <a:prstGeom prst="rect">
                <a:avLst/>
              </a:prstGeom>
              <a:noFill/>
            </p:spPr>
            <p:txBody>
              <a:bodyPr wrap="square" rtlCol="0">
                <a:spAutoFit/>
              </a:bodyPr>
              <a:lstStyle/>
              <a:p>
                <a:r>
                  <a:rPr lang="en-US" sz="1050" b="1" dirty="0"/>
                  <a:t>TBC</a:t>
                </a:r>
              </a:p>
              <a:p>
                <a:r>
                  <a:rPr lang="en-US" sz="1050" dirty="0"/>
                  <a:t>Chief Financial Officer</a:t>
                </a:r>
              </a:p>
            </p:txBody>
          </p:sp>
          <p:sp>
            <p:nvSpPr>
              <p:cNvPr id="46" name="TextBox 45">
                <a:extLst>
                  <a:ext uri="{FF2B5EF4-FFF2-40B4-BE49-F238E27FC236}">
                    <a16:creationId xmlns:a16="http://schemas.microsoft.com/office/drawing/2014/main" id="{7A02B291-D24D-80DF-42E4-91005B1136FB}"/>
                  </a:ext>
                </a:extLst>
              </p:cNvPr>
              <p:cNvSpPr txBox="1"/>
              <p:nvPr/>
            </p:nvSpPr>
            <p:spPr>
              <a:xfrm>
                <a:off x="9859023" y="2128211"/>
                <a:ext cx="1079843" cy="738664"/>
              </a:xfrm>
              <a:prstGeom prst="rect">
                <a:avLst/>
              </a:prstGeom>
              <a:noFill/>
            </p:spPr>
            <p:txBody>
              <a:bodyPr wrap="square" rtlCol="0">
                <a:spAutoFit/>
              </a:bodyPr>
              <a:lstStyle/>
              <a:p>
                <a:r>
                  <a:rPr lang="en-US" sz="1050" b="1" dirty="0"/>
                  <a:t>TBC</a:t>
                </a:r>
              </a:p>
              <a:p>
                <a:r>
                  <a:rPr lang="en-US" sz="1050" dirty="0"/>
                  <a:t>Storytelling Lead – Comms - PR</a:t>
                </a:r>
              </a:p>
            </p:txBody>
          </p:sp>
          <p:sp>
            <p:nvSpPr>
              <p:cNvPr id="53" name="TextBox 52">
                <a:extLst>
                  <a:ext uri="{FF2B5EF4-FFF2-40B4-BE49-F238E27FC236}">
                    <a16:creationId xmlns:a16="http://schemas.microsoft.com/office/drawing/2014/main" id="{97783E2F-0681-459C-F254-B61362AFD1E2}"/>
                  </a:ext>
                </a:extLst>
              </p:cNvPr>
              <p:cNvSpPr txBox="1"/>
              <p:nvPr/>
            </p:nvSpPr>
            <p:spPr>
              <a:xfrm>
                <a:off x="7931679" y="2134992"/>
                <a:ext cx="939082" cy="738664"/>
              </a:xfrm>
              <a:prstGeom prst="rect">
                <a:avLst/>
              </a:prstGeom>
              <a:noFill/>
            </p:spPr>
            <p:txBody>
              <a:bodyPr wrap="square" rtlCol="0">
                <a:spAutoFit/>
              </a:bodyPr>
              <a:lstStyle/>
              <a:p>
                <a:r>
                  <a:rPr lang="en-US" sz="1050" b="1" dirty="0"/>
                  <a:t>TBC</a:t>
                </a:r>
              </a:p>
              <a:p>
                <a:r>
                  <a:rPr lang="en-US" sz="1050" dirty="0"/>
                  <a:t>Contracts, Legal Counsel </a:t>
                </a:r>
              </a:p>
            </p:txBody>
          </p:sp>
        </p:grpSp>
      </p:grpSp>
    </p:spTree>
    <p:extLst>
      <p:ext uri="{BB962C8B-B14F-4D97-AF65-F5344CB8AC3E}">
        <p14:creationId xmlns:p14="http://schemas.microsoft.com/office/powerpoint/2010/main" val="5031681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35EBCE-BAD4-87A2-72A4-E62533BDAC5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913C8B3-0350-AFFC-6596-D059AE81A75B}"/>
              </a:ext>
            </a:extLst>
          </p:cNvPr>
          <p:cNvSpPr>
            <a:spLocks noGrp="1"/>
          </p:cNvSpPr>
          <p:nvPr>
            <p:ph type="title"/>
          </p:nvPr>
        </p:nvSpPr>
        <p:spPr>
          <a:xfrm>
            <a:off x="173893" y="-50505"/>
            <a:ext cx="10515600" cy="1325563"/>
          </a:xfrm>
        </p:spPr>
        <p:txBody>
          <a:bodyPr>
            <a:normAutofit/>
          </a:bodyPr>
          <a:lstStyle/>
          <a:p>
            <a:r>
              <a:rPr lang="en-US" sz="4000" dirty="0">
                <a:solidFill>
                  <a:srgbClr val="253E2C"/>
                </a:solidFill>
              </a:rPr>
              <a:t>5-Year Growth Plan </a:t>
            </a:r>
          </a:p>
        </p:txBody>
      </p:sp>
      <p:sp>
        <p:nvSpPr>
          <p:cNvPr id="31" name="Rectangle 8">
            <a:extLst>
              <a:ext uri="{FF2B5EF4-FFF2-40B4-BE49-F238E27FC236}">
                <a16:creationId xmlns:a16="http://schemas.microsoft.com/office/drawing/2014/main" id="{7450D11A-9175-7109-262D-FCBF3AB6F5CF}"/>
              </a:ext>
            </a:extLst>
          </p:cNvPr>
          <p:cNvSpPr>
            <a:spLocks noChangeArrowheads="1"/>
          </p:cNvSpPr>
          <p:nvPr/>
        </p:nvSpPr>
        <p:spPr bwMode="auto">
          <a:xfrm>
            <a:off x="0" y="1795242"/>
            <a:ext cx="2478157" cy="48869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no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solidFill>
                  <a:srgbClr val="253E2C"/>
                </a:solidFill>
                <a:effectLst/>
                <a:latin typeface="+mj-lt"/>
              </a:rPr>
              <a:t>Year 1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solidFill>
                  <a:srgbClr val="253E2C"/>
                </a:solidFill>
                <a:effectLst/>
                <a:latin typeface="+mj-lt"/>
              </a:rPr>
              <a:t>Foundation &amp; Focus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0" i="0" u="none" strike="noStrike" cap="none" normalizeH="0" baseline="0" dirty="0">
              <a:ln>
                <a:noFill/>
              </a:ln>
              <a:solidFill>
                <a:srgbClr val="253E2C"/>
              </a:solidFill>
              <a:effectLst/>
              <a:latin typeface="+mj-lt"/>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200" dirty="0">
              <a:solidFill>
                <a:srgbClr val="253E2C"/>
              </a:solidFill>
              <a:latin typeface="+mj-l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0" i="0" u="none" strike="noStrike" cap="none" normalizeH="0" baseline="0" dirty="0">
              <a:ln>
                <a:noFill/>
              </a:ln>
              <a:solidFill>
                <a:srgbClr val="253E2C"/>
              </a:solidFill>
              <a:effectLst/>
              <a:latin typeface="+mj-lt"/>
            </a:endParaRPr>
          </a:p>
          <a:p>
            <a:pPr marL="211138" indent="-211138" eaLnBrk="0" fontAlgn="base" hangingPunct="0">
              <a:spcBef>
                <a:spcPct val="0"/>
              </a:spcBef>
              <a:spcAft>
                <a:spcPct val="0"/>
              </a:spcAft>
              <a:buFontTx/>
              <a:buChar char="•"/>
            </a:pPr>
            <a:r>
              <a:rPr lang="en-US" altLang="en-US" sz="1400" dirty="0"/>
              <a:t>Launch with outsourced extraction product</a:t>
            </a:r>
          </a:p>
          <a:p>
            <a:pPr marL="211138" indent="-211138" eaLnBrk="0" fontAlgn="base" hangingPunct="0">
              <a:spcBef>
                <a:spcPct val="0"/>
              </a:spcBef>
              <a:spcAft>
                <a:spcPct val="0"/>
              </a:spcAft>
              <a:buFontTx/>
              <a:buChar char="•"/>
            </a:pPr>
            <a:r>
              <a:rPr lang="en-US" altLang="en-US" sz="1400" dirty="0"/>
              <a:t>Plant &amp; start deep R&amp;D: cultivation, curing, compliance</a:t>
            </a:r>
          </a:p>
          <a:p>
            <a:pPr marL="211138" indent="-211138" eaLnBrk="0" fontAlgn="base" hangingPunct="0">
              <a:spcBef>
                <a:spcPct val="0"/>
              </a:spcBef>
              <a:spcAft>
                <a:spcPct val="0"/>
              </a:spcAft>
              <a:buFontTx/>
              <a:buChar char="•"/>
            </a:pPr>
            <a:r>
              <a:rPr lang="en-US" altLang="en-US" sz="1400" dirty="0"/>
              <a:t>Secure 2–3 PNW anchor customers</a:t>
            </a:r>
          </a:p>
          <a:p>
            <a:pPr marL="211138" indent="-211138" eaLnBrk="0" fontAlgn="base" hangingPunct="0">
              <a:spcBef>
                <a:spcPct val="0"/>
              </a:spcBef>
              <a:spcAft>
                <a:spcPct val="0"/>
              </a:spcAft>
              <a:buFontTx/>
              <a:buChar char="•"/>
            </a:pPr>
            <a:r>
              <a:rPr lang="en-US" altLang="en-US" sz="1400" dirty="0"/>
              <a:t>Cash flow via lean ops, learning, &amp; sales</a:t>
            </a:r>
          </a:p>
          <a:p>
            <a:pPr marL="211138" marR="0" lvl="0" indent="-211138" algn="l" defTabSz="914400" rtl="0" eaLnBrk="0" fontAlgn="base" latinLnBrk="0" hangingPunct="0">
              <a:lnSpc>
                <a:spcPct val="100000"/>
              </a:lnSpc>
              <a:spcBef>
                <a:spcPct val="0"/>
              </a:spcBef>
              <a:spcAft>
                <a:spcPct val="0"/>
              </a:spcAft>
              <a:buClrTx/>
              <a:buSzTx/>
              <a:buFontTx/>
              <a:buChar char="•"/>
            </a:pPr>
            <a:r>
              <a:rPr kumimoji="0" lang="en-US" altLang="en-US" sz="1400" b="0" i="0" u="none" strike="noStrike" cap="none" normalizeH="0" baseline="0" dirty="0">
                <a:ln>
                  <a:noFill/>
                </a:ln>
                <a:solidFill>
                  <a:schemeClr val="tx1"/>
                </a:solidFill>
                <a:effectLst/>
              </a:rPr>
              <a:t>Build digital brand &amp; sustainability story</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600" b="0" i="0" u="none" strike="noStrike" cap="none" normalizeH="0" baseline="0" dirty="0">
              <a:ln>
                <a:noFill/>
              </a:ln>
              <a:solidFill>
                <a:schemeClr val="tx1"/>
              </a:solidFill>
              <a:effectLst/>
              <a:latin typeface="+mj-lt"/>
            </a:endParaRPr>
          </a:p>
        </p:txBody>
      </p:sp>
      <p:sp>
        <p:nvSpPr>
          <p:cNvPr id="34" name="Rectangle 8">
            <a:extLst>
              <a:ext uri="{FF2B5EF4-FFF2-40B4-BE49-F238E27FC236}">
                <a16:creationId xmlns:a16="http://schemas.microsoft.com/office/drawing/2014/main" id="{A2DC5A0F-3735-1DD4-5DF2-A9ED0E00FB16}"/>
              </a:ext>
            </a:extLst>
          </p:cNvPr>
          <p:cNvSpPr>
            <a:spLocks noChangeArrowheads="1"/>
          </p:cNvSpPr>
          <p:nvPr/>
        </p:nvSpPr>
        <p:spPr bwMode="auto">
          <a:xfrm>
            <a:off x="9752323" y="1795242"/>
            <a:ext cx="2330430" cy="57420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noAutofit/>
          </a:bodyPr>
          <a:lstStyle/>
          <a:p>
            <a:pPr marR="0" lvl="0" indent="0" eaLnBrk="0" fontAlgn="base" hangingPunct="0">
              <a:lnSpc>
                <a:spcPct val="100000"/>
              </a:lnSpc>
              <a:spcBef>
                <a:spcPct val="0"/>
              </a:spcBef>
              <a:spcAft>
                <a:spcPct val="0"/>
              </a:spcAft>
              <a:buClrTx/>
              <a:buSzTx/>
              <a:buFontTx/>
              <a:buNone/>
              <a:tabLst/>
            </a:pPr>
            <a:r>
              <a:rPr lang="en-US" altLang="en-US" b="1" dirty="0">
                <a:solidFill>
                  <a:srgbClr val="253E2C"/>
                </a:solidFill>
              </a:rPr>
              <a:t>Year 5 </a:t>
            </a:r>
          </a:p>
          <a:p>
            <a:pPr marR="0" lvl="0" indent="0" eaLnBrk="0" fontAlgn="base" hangingPunct="0">
              <a:lnSpc>
                <a:spcPct val="100000"/>
              </a:lnSpc>
              <a:spcBef>
                <a:spcPct val="0"/>
              </a:spcBef>
              <a:spcAft>
                <a:spcPct val="0"/>
              </a:spcAft>
              <a:buClrTx/>
              <a:buSzTx/>
              <a:buFontTx/>
              <a:buNone/>
              <a:tabLst/>
            </a:pPr>
            <a:r>
              <a:rPr lang="en-US" altLang="en-US" b="1" dirty="0">
                <a:solidFill>
                  <a:srgbClr val="253E2C"/>
                </a:solidFill>
              </a:rPr>
              <a:t>Lead &amp; Scale</a:t>
            </a:r>
          </a:p>
          <a:p>
            <a:pPr marR="0" lvl="0" indent="0" eaLnBrk="0" fontAlgn="base" hangingPunct="0">
              <a:lnSpc>
                <a:spcPct val="100000"/>
              </a:lnSpc>
              <a:spcBef>
                <a:spcPct val="0"/>
              </a:spcBef>
              <a:spcAft>
                <a:spcPct val="0"/>
              </a:spcAft>
              <a:buClrTx/>
              <a:buSzTx/>
              <a:buFontTx/>
              <a:buNone/>
              <a:tabLst/>
            </a:pPr>
            <a:endParaRPr lang="en-US" altLang="en-US" sz="1400" b="1" dirty="0">
              <a:solidFill>
                <a:srgbClr val="253E2C"/>
              </a:solidFill>
            </a:endParaRPr>
          </a:p>
          <a:p>
            <a:pPr marR="0" lvl="0" indent="0" eaLnBrk="0" fontAlgn="base" hangingPunct="0">
              <a:lnSpc>
                <a:spcPct val="100000"/>
              </a:lnSpc>
              <a:spcBef>
                <a:spcPct val="0"/>
              </a:spcBef>
              <a:spcAft>
                <a:spcPct val="0"/>
              </a:spcAft>
              <a:buClrTx/>
              <a:buSzTx/>
              <a:buFontTx/>
              <a:buNone/>
              <a:tabLst/>
            </a:pPr>
            <a:endParaRPr lang="en-US" altLang="en-US" sz="1400" b="1" dirty="0">
              <a:solidFill>
                <a:srgbClr val="253E2C"/>
              </a:solidFill>
            </a:endParaRPr>
          </a:p>
          <a:p>
            <a:pPr marL="171450" marR="0" lvl="0" indent="-158750" algn="l" defTabSz="914400" rtl="0" eaLnBrk="0" fontAlgn="base" latinLnBrk="0" hangingPunct="0">
              <a:lnSpc>
                <a:spcPct val="100000"/>
              </a:lnSpc>
              <a:spcBef>
                <a:spcPct val="0"/>
              </a:spcBef>
              <a:spcAft>
                <a:spcPct val="0"/>
              </a:spcAft>
              <a:buClrTx/>
              <a:buSzTx/>
              <a:buFontTx/>
              <a:buChar char="•"/>
            </a:pPr>
            <a:r>
              <a:rPr kumimoji="0" lang="en-US" altLang="en-US" sz="1400" b="0" i="0" u="none" strike="noStrike" cap="none" normalizeH="0" baseline="0" dirty="0">
                <a:ln>
                  <a:noFill/>
                </a:ln>
                <a:solidFill>
                  <a:schemeClr val="tx1"/>
                </a:solidFill>
                <a:effectLst/>
              </a:rPr>
              <a:t>Scale national supply chain to meet demand</a:t>
            </a:r>
          </a:p>
          <a:p>
            <a:pPr marL="171450" marR="0" lvl="0" indent="-158750" algn="l" defTabSz="914400" rtl="0" eaLnBrk="0" fontAlgn="base" latinLnBrk="0" hangingPunct="0">
              <a:lnSpc>
                <a:spcPct val="100000"/>
              </a:lnSpc>
              <a:spcBef>
                <a:spcPct val="0"/>
              </a:spcBef>
              <a:spcAft>
                <a:spcPct val="0"/>
              </a:spcAft>
              <a:buClrTx/>
              <a:buSzTx/>
              <a:buFontTx/>
              <a:buChar char="•"/>
            </a:pPr>
            <a:r>
              <a:rPr kumimoji="0" lang="en-US" altLang="en-US" sz="1400" b="0" i="0" u="none" strike="noStrike" cap="none" normalizeH="0" baseline="0" dirty="0">
                <a:ln>
                  <a:noFill/>
                </a:ln>
                <a:solidFill>
                  <a:schemeClr val="tx1"/>
                </a:solidFill>
                <a:effectLst/>
              </a:rPr>
              <a:t>Expand to new grow regions via blueprint</a:t>
            </a:r>
          </a:p>
          <a:p>
            <a:pPr marL="171450" marR="0" lvl="0" indent="-158750" algn="l" defTabSz="914400" rtl="0" eaLnBrk="0" fontAlgn="base" latinLnBrk="0" hangingPunct="0">
              <a:lnSpc>
                <a:spcPct val="100000"/>
              </a:lnSpc>
              <a:spcBef>
                <a:spcPct val="0"/>
              </a:spcBef>
              <a:spcAft>
                <a:spcPct val="0"/>
              </a:spcAft>
              <a:buClrTx/>
              <a:buSzTx/>
              <a:buFontTx/>
              <a:buChar char="•"/>
            </a:pPr>
            <a:r>
              <a:rPr kumimoji="0" lang="en-US" altLang="en-US" sz="1400" b="0" i="0" u="none" strike="noStrike" cap="none" normalizeH="0" baseline="0" dirty="0">
                <a:ln>
                  <a:noFill/>
                </a:ln>
                <a:solidFill>
                  <a:schemeClr val="tx1"/>
                </a:solidFill>
                <a:effectLst/>
              </a:rPr>
              <a:t>National nursery program fuels partner growers</a:t>
            </a:r>
          </a:p>
          <a:p>
            <a:pPr marL="171450" marR="0" lvl="0" indent="-158750" algn="l" defTabSz="914400" rtl="0" eaLnBrk="0" fontAlgn="base" latinLnBrk="0" hangingPunct="0">
              <a:lnSpc>
                <a:spcPct val="100000"/>
              </a:lnSpc>
              <a:spcBef>
                <a:spcPct val="0"/>
              </a:spcBef>
              <a:spcAft>
                <a:spcPct val="0"/>
              </a:spcAft>
              <a:buClrTx/>
              <a:buSzTx/>
              <a:buFontTx/>
              <a:buChar char="•"/>
            </a:pPr>
            <a:r>
              <a:rPr kumimoji="0" lang="en-US" altLang="en-US" sz="1400" b="0" i="0" u="none" strike="noStrike" cap="none" normalizeH="0" baseline="0" dirty="0">
                <a:ln>
                  <a:noFill/>
                </a:ln>
                <a:solidFill>
                  <a:schemeClr val="tx1"/>
                </a:solidFill>
                <a:effectLst/>
              </a:rPr>
              <a:t>Achieve full circular ops: renewables, water reuse, zero waste</a:t>
            </a:r>
          </a:p>
          <a:p>
            <a:pPr marL="171450" marR="0" lvl="0" indent="-158750" algn="l" defTabSz="914400" rtl="0" eaLnBrk="0" fontAlgn="base" latinLnBrk="0" hangingPunct="0">
              <a:lnSpc>
                <a:spcPct val="100000"/>
              </a:lnSpc>
              <a:spcBef>
                <a:spcPct val="0"/>
              </a:spcBef>
              <a:spcAft>
                <a:spcPct val="0"/>
              </a:spcAft>
              <a:buClrTx/>
              <a:buSzTx/>
              <a:buFontTx/>
              <a:buChar char="•"/>
            </a:pPr>
            <a:r>
              <a:rPr kumimoji="0" lang="en-US" altLang="en-US" sz="1400" b="0" i="0" u="none" strike="noStrike" cap="none" normalizeH="0" baseline="0" dirty="0">
                <a:ln>
                  <a:noFill/>
                </a:ln>
                <a:solidFill>
                  <a:schemeClr val="tx1"/>
                </a:solidFill>
                <a:effectLst/>
              </a:rPr>
              <a:t>Profitable, self-funding, nationally recognized leader</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dirty="0">
              <a:ln>
                <a:noFill/>
              </a:ln>
              <a:solidFill>
                <a:schemeClr val="tx1"/>
              </a:solidFill>
              <a:effectLst/>
              <a:latin typeface="+mj-lt"/>
            </a:endParaRPr>
          </a:p>
        </p:txBody>
      </p:sp>
      <p:sp>
        <p:nvSpPr>
          <p:cNvPr id="3" name="Rectangle 8">
            <a:extLst>
              <a:ext uri="{FF2B5EF4-FFF2-40B4-BE49-F238E27FC236}">
                <a16:creationId xmlns:a16="http://schemas.microsoft.com/office/drawing/2014/main" id="{D65CBBCA-34B6-239F-96EA-20610064A897}"/>
              </a:ext>
            </a:extLst>
          </p:cNvPr>
          <p:cNvSpPr>
            <a:spLocks noChangeArrowheads="1"/>
          </p:cNvSpPr>
          <p:nvPr/>
        </p:nvSpPr>
        <p:spPr bwMode="auto">
          <a:xfrm>
            <a:off x="2345637" y="1798771"/>
            <a:ext cx="2346916" cy="4320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no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rgbClr val="253E2C"/>
                </a:solidFill>
                <a:latin typeface="+mj-lt"/>
              </a:rPr>
              <a:t>Year 2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rgbClr val="253E2C"/>
                </a:solidFill>
                <a:latin typeface="+mj-lt"/>
              </a:rPr>
              <a:t>Grow &amp; Optimize</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200" b="1" dirty="0">
              <a:solidFill>
                <a:srgbClr val="253E2C"/>
              </a:solidFill>
              <a:latin typeface="+mj-lt"/>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200" b="1" dirty="0">
              <a:solidFill>
                <a:srgbClr val="253E2C"/>
              </a:solidFill>
              <a:latin typeface="+mj-lt"/>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200" b="1" dirty="0">
              <a:solidFill>
                <a:srgbClr val="253E2C"/>
              </a:solidFill>
              <a:latin typeface="+mj-lt"/>
            </a:endParaRPr>
          </a:p>
          <a:p>
            <a:pPr marL="211138" marR="0" lvl="0" indent="-211138" algn="l" defTabSz="914400" rtl="0" eaLnBrk="0" fontAlgn="base" latinLnBrk="0" hangingPunct="0">
              <a:lnSpc>
                <a:spcPct val="100000"/>
              </a:lnSpc>
              <a:spcBef>
                <a:spcPct val="0"/>
              </a:spcBef>
              <a:spcAft>
                <a:spcPct val="0"/>
              </a:spcAft>
              <a:buClrTx/>
              <a:buSzTx/>
              <a:buFontTx/>
              <a:buChar char="•"/>
            </a:pPr>
            <a:r>
              <a:rPr kumimoji="0" lang="en-US" altLang="en-US" sz="1400" b="0" i="0" u="none" strike="noStrike" cap="none" normalizeH="0" baseline="0" dirty="0">
                <a:ln>
                  <a:noFill/>
                </a:ln>
                <a:solidFill>
                  <a:schemeClr val="tx1"/>
                </a:solidFill>
                <a:effectLst/>
              </a:rPr>
              <a:t>Scale production with grow partnerships</a:t>
            </a:r>
          </a:p>
          <a:p>
            <a:pPr marL="211138" marR="0" lvl="0" indent="-211138" algn="l" defTabSz="914400" rtl="0" eaLnBrk="0" fontAlgn="base" latinLnBrk="0" hangingPunct="0">
              <a:lnSpc>
                <a:spcPct val="100000"/>
              </a:lnSpc>
              <a:spcBef>
                <a:spcPct val="0"/>
              </a:spcBef>
              <a:spcAft>
                <a:spcPct val="0"/>
              </a:spcAft>
              <a:buClrTx/>
              <a:buSzTx/>
              <a:buFontTx/>
              <a:buChar char="•"/>
            </a:pPr>
            <a:r>
              <a:rPr kumimoji="0" lang="en-US" altLang="en-US" sz="1400" b="0" i="0" u="none" strike="noStrike" cap="none" normalizeH="0" baseline="0" dirty="0">
                <a:ln>
                  <a:noFill/>
                </a:ln>
                <a:solidFill>
                  <a:schemeClr val="tx1"/>
                </a:solidFill>
                <a:effectLst/>
              </a:rPr>
              <a:t>Blend outsourced + in-house extraction</a:t>
            </a:r>
          </a:p>
          <a:p>
            <a:pPr marL="211138" marR="0" lvl="0" indent="-211138" algn="l" defTabSz="914400" rtl="0" eaLnBrk="0" fontAlgn="base" latinLnBrk="0" hangingPunct="0">
              <a:lnSpc>
                <a:spcPct val="100000"/>
              </a:lnSpc>
              <a:spcBef>
                <a:spcPct val="0"/>
              </a:spcBef>
              <a:spcAft>
                <a:spcPct val="0"/>
              </a:spcAft>
              <a:buClrTx/>
              <a:buSzTx/>
              <a:buFontTx/>
              <a:buChar char="•"/>
            </a:pPr>
            <a:r>
              <a:rPr kumimoji="0" lang="en-US" altLang="en-US" sz="1400" b="0" i="0" u="none" strike="noStrike" cap="none" normalizeH="0" baseline="0" dirty="0">
                <a:ln>
                  <a:noFill/>
                </a:ln>
                <a:solidFill>
                  <a:schemeClr val="tx1"/>
                </a:solidFill>
                <a:effectLst/>
              </a:rPr>
              <a:t>Launch nursery, waste-to-dollars &amp; refill programs (cuttings &amp; waste to dollars = new revenue; refill = circularity)</a:t>
            </a:r>
          </a:p>
          <a:p>
            <a:pPr marL="211138" marR="0" lvl="0" indent="-211138" algn="l" defTabSz="914400" rtl="0" eaLnBrk="0" fontAlgn="base" latinLnBrk="0" hangingPunct="0">
              <a:lnSpc>
                <a:spcPct val="100000"/>
              </a:lnSpc>
              <a:spcBef>
                <a:spcPct val="0"/>
              </a:spcBef>
              <a:spcAft>
                <a:spcPct val="0"/>
              </a:spcAft>
              <a:buClrTx/>
              <a:buSzTx/>
              <a:buFontTx/>
              <a:buChar char="•"/>
            </a:pPr>
            <a:r>
              <a:rPr kumimoji="0" lang="en-US" altLang="en-US" sz="1400" b="0" i="0" u="none" strike="noStrike" cap="none" normalizeH="0" baseline="0" dirty="0">
                <a:ln>
                  <a:noFill/>
                </a:ln>
                <a:solidFill>
                  <a:schemeClr val="tx1"/>
                </a:solidFill>
                <a:effectLst/>
              </a:rPr>
              <a:t>Strengthen brand equity &amp; customer base</a:t>
            </a:r>
          </a:p>
          <a:p>
            <a:pPr marL="211138" marR="0" lvl="0" indent="-211138" algn="l" defTabSz="914400" rtl="0" eaLnBrk="0" fontAlgn="base" latinLnBrk="0" hangingPunct="0">
              <a:lnSpc>
                <a:spcPct val="100000"/>
              </a:lnSpc>
              <a:spcBef>
                <a:spcPct val="0"/>
              </a:spcBef>
              <a:spcAft>
                <a:spcPct val="0"/>
              </a:spcAft>
              <a:buClrTx/>
              <a:buSzTx/>
              <a:buFontTx/>
              <a:buChar char="•"/>
            </a:pPr>
            <a:r>
              <a:rPr kumimoji="0" lang="en-US" altLang="en-US" sz="1400" b="0" i="0" u="none" strike="noStrike" cap="none" normalizeH="0" baseline="0" dirty="0">
                <a:ln>
                  <a:noFill/>
                </a:ln>
                <a:solidFill>
                  <a:schemeClr val="tx1"/>
                </a:solidFill>
                <a:effectLst/>
              </a:rPr>
              <a:t>Assemble contract team, prep for funding</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600" b="0" i="0" u="none" strike="noStrike" cap="none" normalizeH="0" baseline="0" dirty="0">
              <a:ln>
                <a:noFill/>
              </a:ln>
              <a:solidFill>
                <a:schemeClr val="tx1"/>
              </a:solidFill>
              <a:effectLst/>
              <a:latin typeface="+mj-lt"/>
            </a:endParaRPr>
          </a:p>
        </p:txBody>
      </p:sp>
      <p:sp>
        <p:nvSpPr>
          <p:cNvPr id="5" name="Rectangle 8">
            <a:extLst>
              <a:ext uri="{FF2B5EF4-FFF2-40B4-BE49-F238E27FC236}">
                <a16:creationId xmlns:a16="http://schemas.microsoft.com/office/drawing/2014/main" id="{42B01711-6CF0-28C6-A525-5E807D89567B}"/>
              </a:ext>
            </a:extLst>
          </p:cNvPr>
          <p:cNvSpPr>
            <a:spLocks noChangeArrowheads="1"/>
          </p:cNvSpPr>
          <p:nvPr/>
        </p:nvSpPr>
        <p:spPr bwMode="auto">
          <a:xfrm>
            <a:off x="4757531" y="1798770"/>
            <a:ext cx="2478157" cy="4320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noAutofit/>
          </a:bodyPr>
          <a:lstStyle/>
          <a:p>
            <a:pPr marR="0" lvl="0" indent="0" eaLnBrk="0" fontAlgn="base" hangingPunct="0">
              <a:lnSpc>
                <a:spcPct val="100000"/>
              </a:lnSpc>
              <a:spcBef>
                <a:spcPct val="0"/>
              </a:spcBef>
              <a:spcAft>
                <a:spcPct val="0"/>
              </a:spcAft>
              <a:buClrTx/>
              <a:buSzTx/>
              <a:buFontTx/>
              <a:buNone/>
              <a:tabLst/>
            </a:pPr>
            <a:r>
              <a:rPr lang="en-US" altLang="en-US" b="1" dirty="0">
                <a:solidFill>
                  <a:srgbClr val="253E2C"/>
                </a:solidFill>
              </a:rPr>
              <a:t>Year 3 </a:t>
            </a:r>
          </a:p>
          <a:p>
            <a:pPr marR="0" lvl="0" indent="0" eaLnBrk="0" fontAlgn="base" hangingPunct="0">
              <a:lnSpc>
                <a:spcPct val="100000"/>
              </a:lnSpc>
              <a:spcBef>
                <a:spcPct val="0"/>
              </a:spcBef>
              <a:spcAft>
                <a:spcPct val="0"/>
              </a:spcAft>
              <a:buClrTx/>
              <a:buSzTx/>
              <a:buFontTx/>
              <a:buNone/>
              <a:tabLst/>
            </a:pPr>
            <a:r>
              <a:rPr lang="en-US" altLang="en-US" b="1" dirty="0">
                <a:solidFill>
                  <a:srgbClr val="253E2C"/>
                </a:solidFill>
              </a:rPr>
              <a:t>Expand &amp; Solidify</a:t>
            </a:r>
          </a:p>
          <a:p>
            <a:pPr marR="0" lvl="0" indent="0" eaLnBrk="0" fontAlgn="base" hangingPunct="0">
              <a:lnSpc>
                <a:spcPct val="100000"/>
              </a:lnSpc>
              <a:spcBef>
                <a:spcPct val="0"/>
              </a:spcBef>
              <a:spcAft>
                <a:spcPct val="0"/>
              </a:spcAft>
              <a:buClrTx/>
              <a:buSzTx/>
              <a:buFontTx/>
              <a:buNone/>
              <a:tabLst/>
            </a:pPr>
            <a:endParaRPr lang="en-US" altLang="en-US" sz="1200" b="1" dirty="0">
              <a:solidFill>
                <a:srgbClr val="253E2C"/>
              </a:solidFill>
            </a:endParaRPr>
          </a:p>
          <a:p>
            <a:pPr marR="0" lvl="0" indent="0" eaLnBrk="0" fontAlgn="base" hangingPunct="0">
              <a:lnSpc>
                <a:spcPct val="100000"/>
              </a:lnSpc>
              <a:spcBef>
                <a:spcPct val="0"/>
              </a:spcBef>
              <a:spcAft>
                <a:spcPct val="0"/>
              </a:spcAft>
              <a:buClrTx/>
              <a:buSzTx/>
              <a:buFontTx/>
              <a:buNone/>
              <a:tabLst/>
            </a:pPr>
            <a:endParaRPr lang="en-US" altLang="en-US" sz="1200" b="1" dirty="0">
              <a:solidFill>
                <a:srgbClr val="253E2C"/>
              </a:solidFill>
            </a:endParaRPr>
          </a:p>
          <a:p>
            <a:pPr marR="0" lvl="0" indent="0" eaLnBrk="0" fontAlgn="base" hangingPunct="0">
              <a:lnSpc>
                <a:spcPct val="100000"/>
              </a:lnSpc>
              <a:spcBef>
                <a:spcPct val="0"/>
              </a:spcBef>
              <a:spcAft>
                <a:spcPct val="0"/>
              </a:spcAft>
              <a:buClrTx/>
              <a:buSzTx/>
              <a:buFontTx/>
              <a:buNone/>
              <a:tabLst/>
            </a:pPr>
            <a:endParaRPr lang="en-US" altLang="en-US" sz="1200" b="1" dirty="0">
              <a:solidFill>
                <a:srgbClr val="253E2C"/>
              </a:solidFill>
            </a:endParaRPr>
          </a:p>
          <a:p>
            <a:pPr marL="171450" indent="-171450" eaLnBrk="0" fontAlgn="base" hangingPunct="0">
              <a:spcBef>
                <a:spcPct val="0"/>
              </a:spcBef>
              <a:spcAft>
                <a:spcPct val="0"/>
              </a:spcAft>
              <a:buFont typeface="Arial" panose="020B0604020202020204" pitchFamily="34" charset="0"/>
              <a:buChar char="•"/>
            </a:pPr>
            <a:r>
              <a:rPr lang="en-US" altLang="en-US" sz="1400" dirty="0"/>
              <a:t>Secure VC investment for grow facility expansion</a:t>
            </a:r>
          </a:p>
          <a:p>
            <a:pPr marL="171450" indent="-171450" eaLnBrk="0" fontAlgn="base" hangingPunct="0">
              <a:spcBef>
                <a:spcPct val="0"/>
              </a:spcBef>
              <a:spcAft>
                <a:spcPct val="0"/>
              </a:spcAft>
              <a:buFont typeface="Arial" panose="020B0604020202020204" pitchFamily="34" charset="0"/>
              <a:buChar char="•"/>
            </a:pPr>
            <a:r>
              <a:rPr lang="en-US" altLang="en-US" sz="1400" dirty="0"/>
              <a:t>National brand push: media, events, storytelling</a:t>
            </a:r>
          </a:p>
          <a:p>
            <a:pPr marL="171450" indent="-171450" eaLnBrk="0" fontAlgn="base" hangingPunct="0">
              <a:spcBef>
                <a:spcPct val="0"/>
              </a:spcBef>
              <a:spcAft>
                <a:spcPct val="0"/>
              </a:spcAft>
              <a:buFont typeface="Arial" panose="020B0604020202020204" pitchFamily="34" charset="0"/>
              <a:buChar char="•"/>
            </a:pPr>
            <a:r>
              <a:rPr lang="en-US" altLang="en-US" sz="1400" dirty="0"/>
              <a:t>Add core leadership team (cultivation, tech, sales)</a:t>
            </a:r>
          </a:p>
          <a:p>
            <a:pPr marL="171450" indent="-171450" eaLnBrk="0" fontAlgn="base" hangingPunct="0">
              <a:spcBef>
                <a:spcPct val="0"/>
              </a:spcBef>
              <a:spcAft>
                <a:spcPct val="0"/>
              </a:spcAft>
              <a:buFont typeface="Arial" panose="020B0604020202020204" pitchFamily="34" charset="0"/>
              <a:buChar char="•"/>
            </a:pPr>
            <a:r>
              <a:rPr lang="en-US" altLang="en-US" sz="1400" dirty="0"/>
              <a:t>Launch cuttings sales nationally</a:t>
            </a:r>
          </a:p>
          <a:p>
            <a:pPr marL="171450" indent="-171450" eaLnBrk="0" fontAlgn="base" hangingPunct="0">
              <a:spcBef>
                <a:spcPct val="0"/>
              </a:spcBef>
              <a:spcAft>
                <a:spcPct val="0"/>
              </a:spcAft>
              <a:buFont typeface="Arial" panose="020B0604020202020204" pitchFamily="34" charset="0"/>
              <a:buChar char="•"/>
            </a:pPr>
            <a:r>
              <a:rPr lang="en-US" altLang="en-US" sz="1400" dirty="0"/>
              <a:t>Finalize scalable blueprint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600" b="0" i="0" u="none" strike="noStrike" cap="none" normalizeH="0" baseline="0" dirty="0">
              <a:ln>
                <a:noFill/>
              </a:ln>
              <a:solidFill>
                <a:schemeClr val="tx1"/>
              </a:solidFill>
              <a:effectLst/>
              <a:latin typeface="+mj-lt"/>
            </a:endParaRPr>
          </a:p>
        </p:txBody>
      </p:sp>
      <p:sp>
        <p:nvSpPr>
          <p:cNvPr id="6" name="Rectangle 8">
            <a:extLst>
              <a:ext uri="{FF2B5EF4-FFF2-40B4-BE49-F238E27FC236}">
                <a16:creationId xmlns:a16="http://schemas.microsoft.com/office/drawing/2014/main" id="{405DBA63-0F03-9F41-B023-142F2650324C}"/>
              </a:ext>
            </a:extLst>
          </p:cNvPr>
          <p:cNvSpPr>
            <a:spLocks noChangeArrowheads="1"/>
          </p:cNvSpPr>
          <p:nvPr/>
        </p:nvSpPr>
        <p:spPr bwMode="auto">
          <a:xfrm>
            <a:off x="7259516" y="1795242"/>
            <a:ext cx="2294026" cy="4320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noAutofit/>
          </a:bodyPr>
          <a:lstStyle/>
          <a:p>
            <a:pPr eaLnBrk="0" fontAlgn="base" hangingPunct="0">
              <a:spcBef>
                <a:spcPct val="0"/>
              </a:spcBef>
              <a:spcAft>
                <a:spcPct val="0"/>
              </a:spcAft>
            </a:pPr>
            <a:r>
              <a:rPr lang="en-US" altLang="en-US" b="1" dirty="0">
                <a:solidFill>
                  <a:srgbClr val="253E2C"/>
                </a:solidFill>
              </a:rPr>
              <a:t>Year 4</a:t>
            </a:r>
          </a:p>
          <a:p>
            <a:pPr eaLnBrk="0" fontAlgn="base" hangingPunct="0">
              <a:spcBef>
                <a:spcPct val="0"/>
              </a:spcBef>
              <a:spcAft>
                <a:spcPct val="0"/>
              </a:spcAft>
            </a:pPr>
            <a:r>
              <a:rPr lang="en-US" altLang="en-US" b="1" dirty="0">
                <a:solidFill>
                  <a:srgbClr val="253E2C"/>
                </a:solidFill>
              </a:rPr>
              <a:t>Full Vertical Integration</a:t>
            </a:r>
          </a:p>
          <a:p>
            <a:pPr eaLnBrk="0" fontAlgn="base" hangingPunct="0">
              <a:spcBef>
                <a:spcPct val="0"/>
              </a:spcBef>
              <a:spcAft>
                <a:spcPct val="0"/>
              </a:spcAft>
            </a:pPr>
            <a:endParaRPr lang="en-US" altLang="en-US" sz="1400" b="1" dirty="0">
              <a:solidFill>
                <a:srgbClr val="253E2C"/>
              </a:solidFill>
            </a:endParaRPr>
          </a:p>
          <a:p>
            <a:pPr marL="171450" lvl="0" indent="-158750" eaLnBrk="0" fontAlgn="base" hangingPunct="0">
              <a:spcBef>
                <a:spcPct val="0"/>
              </a:spcBef>
              <a:spcAft>
                <a:spcPct val="0"/>
              </a:spcAft>
              <a:buFont typeface="Arial" panose="020B0604020202020204" pitchFamily="34" charset="0"/>
              <a:buChar char="•"/>
            </a:pPr>
            <a:r>
              <a:rPr lang="en-US" altLang="en-US" sz="1400" dirty="0"/>
              <a:t>First full Terra35-grown harvest + product launch</a:t>
            </a:r>
          </a:p>
          <a:p>
            <a:pPr marL="171450" lvl="0" indent="-158750" eaLnBrk="0" fontAlgn="base" hangingPunct="0">
              <a:spcBef>
                <a:spcPct val="0"/>
              </a:spcBef>
              <a:spcAft>
                <a:spcPct val="0"/>
              </a:spcAft>
              <a:buFont typeface="Arial" panose="020B0604020202020204" pitchFamily="34" charset="0"/>
              <a:buChar char="•"/>
            </a:pPr>
            <a:r>
              <a:rPr lang="en-US" altLang="en-US" sz="1400" dirty="0"/>
              <a:t>PR milestone: first indoor-grown U.S. vanilla</a:t>
            </a:r>
          </a:p>
          <a:p>
            <a:pPr marL="171450" lvl="0" indent="-158750" eaLnBrk="0" fontAlgn="base" hangingPunct="0">
              <a:spcBef>
                <a:spcPct val="0"/>
              </a:spcBef>
              <a:spcAft>
                <a:spcPct val="0"/>
              </a:spcAft>
              <a:buFont typeface="Arial" panose="020B0604020202020204" pitchFamily="34" charset="0"/>
              <a:buChar char="•"/>
            </a:pPr>
            <a:r>
              <a:rPr lang="en-US" altLang="en-US" sz="1400" dirty="0"/>
              <a:t>National distribution + customer acquisition</a:t>
            </a:r>
          </a:p>
          <a:p>
            <a:pPr marL="171450" lvl="0" indent="-158750" eaLnBrk="0" fontAlgn="base" hangingPunct="0">
              <a:spcBef>
                <a:spcPct val="0"/>
              </a:spcBef>
              <a:spcAft>
                <a:spcPct val="0"/>
              </a:spcAft>
              <a:buFont typeface="Arial" panose="020B0604020202020204" pitchFamily="34" charset="0"/>
              <a:buChar char="•"/>
            </a:pPr>
            <a:r>
              <a:rPr lang="en-US" altLang="en-US" sz="1400" dirty="0"/>
              <a:t>Add extraction/curing leads &amp; green infrastructure</a:t>
            </a:r>
          </a:p>
          <a:p>
            <a:pPr marL="171450" lvl="0" indent="-158750" eaLnBrk="0" fontAlgn="base" hangingPunct="0">
              <a:spcBef>
                <a:spcPct val="0"/>
              </a:spcBef>
              <a:spcAft>
                <a:spcPct val="0"/>
              </a:spcAft>
              <a:buFont typeface="Arial" panose="020B0604020202020204" pitchFamily="34" charset="0"/>
              <a:buChar char="•"/>
            </a:pPr>
            <a:r>
              <a:rPr lang="en-US" altLang="en-US" sz="1400" dirty="0"/>
              <a:t>Target cash flow break-even</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600" b="0" i="0" u="none" strike="noStrike" cap="none" normalizeH="0" baseline="0" dirty="0">
              <a:ln>
                <a:noFill/>
              </a:ln>
              <a:solidFill>
                <a:schemeClr val="tx1"/>
              </a:solidFill>
              <a:effectLst/>
              <a:latin typeface="+mj-lt"/>
            </a:endParaRPr>
          </a:p>
        </p:txBody>
      </p:sp>
      <p:cxnSp>
        <p:nvCxnSpPr>
          <p:cNvPr id="8" name="Straight Connector 7">
            <a:extLst>
              <a:ext uri="{FF2B5EF4-FFF2-40B4-BE49-F238E27FC236}">
                <a16:creationId xmlns:a16="http://schemas.microsoft.com/office/drawing/2014/main" id="{421CE8D6-7873-2717-1866-0B481C337ABF}"/>
              </a:ext>
            </a:extLst>
          </p:cNvPr>
          <p:cNvCxnSpPr/>
          <p:nvPr/>
        </p:nvCxnSpPr>
        <p:spPr>
          <a:xfrm>
            <a:off x="2279374" y="1643270"/>
            <a:ext cx="0" cy="4598504"/>
          </a:xfrm>
          <a:prstGeom prst="line">
            <a:avLst/>
          </a:prstGeom>
        </p:spPr>
        <p:style>
          <a:lnRef idx="2">
            <a:schemeClr val="accent3"/>
          </a:lnRef>
          <a:fillRef idx="0">
            <a:schemeClr val="accent3"/>
          </a:fillRef>
          <a:effectRef idx="1">
            <a:schemeClr val="accent3"/>
          </a:effectRef>
          <a:fontRef idx="minor">
            <a:schemeClr val="tx1"/>
          </a:fontRef>
        </p:style>
      </p:cxnSp>
      <p:cxnSp>
        <p:nvCxnSpPr>
          <p:cNvPr id="9" name="Straight Connector 8">
            <a:extLst>
              <a:ext uri="{FF2B5EF4-FFF2-40B4-BE49-F238E27FC236}">
                <a16:creationId xmlns:a16="http://schemas.microsoft.com/office/drawing/2014/main" id="{8F4C1771-FED4-4733-6299-E1E0B303E82F}"/>
              </a:ext>
            </a:extLst>
          </p:cNvPr>
          <p:cNvCxnSpPr/>
          <p:nvPr/>
        </p:nvCxnSpPr>
        <p:spPr>
          <a:xfrm>
            <a:off x="4737654" y="1656308"/>
            <a:ext cx="0" cy="4598504"/>
          </a:xfrm>
          <a:prstGeom prst="line">
            <a:avLst/>
          </a:prstGeom>
        </p:spPr>
        <p:style>
          <a:lnRef idx="2">
            <a:schemeClr val="accent3"/>
          </a:lnRef>
          <a:fillRef idx="0">
            <a:schemeClr val="accent3"/>
          </a:fillRef>
          <a:effectRef idx="1">
            <a:schemeClr val="accent3"/>
          </a:effectRef>
          <a:fontRef idx="minor">
            <a:schemeClr val="tx1"/>
          </a:fontRef>
        </p:style>
      </p:cxnSp>
      <p:cxnSp>
        <p:nvCxnSpPr>
          <p:cNvPr id="10" name="Straight Connector 9">
            <a:extLst>
              <a:ext uri="{FF2B5EF4-FFF2-40B4-BE49-F238E27FC236}">
                <a16:creationId xmlns:a16="http://schemas.microsoft.com/office/drawing/2014/main" id="{4E916ACB-79C6-8AE5-E121-C748116CE061}"/>
              </a:ext>
            </a:extLst>
          </p:cNvPr>
          <p:cNvCxnSpPr/>
          <p:nvPr/>
        </p:nvCxnSpPr>
        <p:spPr>
          <a:xfrm>
            <a:off x="7202556" y="1656308"/>
            <a:ext cx="0" cy="4598504"/>
          </a:xfrm>
          <a:prstGeom prst="line">
            <a:avLst/>
          </a:prstGeom>
        </p:spPr>
        <p:style>
          <a:lnRef idx="2">
            <a:schemeClr val="accent3"/>
          </a:lnRef>
          <a:fillRef idx="0">
            <a:schemeClr val="accent3"/>
          </a:fillRef>
          <a:effectRef idx="1">
            <a:schemeClr val="accent3"/>
          </a:effectRef>
          <a:fontRef idx="minor">
            <a:schemeClr val="tx1"/>
          </a:fontRef>
        </p:style>
      </p:cxnSp>
      <p:cxnSp>
        <p:nvCxnSpPr>
          <p:cNvPr id="11" name="Straight Connector 10">
            <a:extLst>
              <a:ext uri="{FF2B5EF4-FFF2-40B4-BE49-F238E27FC236}">
                <a16:creationId xmlns:a16="http://schemas.microsoft.com/office/drawing/2014/main" id="{EE77E7CB-D566-F539-4821-60766D5F78BE}"/>
              </a:ext>
            </a:extLst>
          </p:cNvPr>
          <p:cNvCxnSpPr/>
          <p:nvPr/>
        </p:nvCxnSpPr>
        <p:spPr>
          <a:xfrm>
            <a:off x="9707220" y="1643270"/>
            <a:ext cx="0" cy="4598504"/>
          </a:xfrm>
          <a:prstGeom prst="line">
            <a:avLst/>
          </a:prstGeom>
        </p:spPr>
        <p:style>
          <a:lnRef idx="2">
            <a:schemeClr val="accent3"/>
          </a:lnRef>
          <a:fillRef idx="0">
            <a:schemeClr val="accent3"/>
          </a:fillRef>
          <a:effectRef idx="1">
            <a:schemeClr val="accent3"/>
          </a:effectRef>
          <a:fontRef idx="minor">
            <a:schemeClr val="tx1"/>
          </a:fontRef>
        </p:style>
      </p:cxnSp>
    </p:spTree>
    <p:extLst>
      <p:ext uri="{BB962C8B-B14F-4D97-AF65-F5344CB8AC3E}">
        <p14:creationId xmlns:p14="http://schemas.microsoft.com/office/powerpoint/2010/main" val="18822665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613" row="1">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01293CBA-C2DB-4FD7-99F4-B20756F2E156}">
  <we:reference id="wa200003052" version="6.0.0.0" store="en-US" storeType="OMEX"/>
  <we:alternateReferences>
    <we:reference id="wa200003052" version="6.0.0.0" store=""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11505</TotalTime>
  <Words>4313</Words>
  <Application>Microsoft Office PowerPoint</Application>
  <PresentationFormat>Widescreen</PresentationFormat>
  <Paragraphs>701</Paragraphs>
  <Slides>27</Slides>
  <Notes>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27</vt:i4>
      </vt:variant>
    </vt:vector>
  </HeadingPairs>
  <TitlesOfParts>
    <vt:vector size="33" baseType="lpstr">
      <vt:lpstr>Aptos</vt:lpstr>
      <vt:lpstr>Aptos Display</vt:lpstr>
      <vt:lpstr>Arial</vt:lpstr>
      <vt:lpstr>Helvetica Neue</vt:lpstr>
      <vt:lpstr>Wingdings</vt:lpstr>
      <vt:lpstr>Office Theme</vt:lpstr>
      <vt:lpstr>PowerPoint Presentation</vt:lpstr>
      <vt:lpstr>The Opportunity – Why Vanilla?</vt:lpstr>
      <vt:lpstr>PowerPoint Presentation</vt:lpstr>
      <vt:lpstr>PowerPoint Presentation</vt:lpstr>
      <vt:lpstr>Our Business Model</vt:lpstr>
      <vt:lpstr>PowerPoint Presentation</vt:lpstr>
      <vt:lpstr>PowerPoint Presentation</vt:lpstr>
      <vt:lpstr>The Terra35 Team </vt:lpstr>
      <vt:lpstr>5-Year Growth Plan </vt:lpstr>
      <vt:lpstr>What We Are Working On - What We Need Now  </vt:lpstr>
      <vt:lpstr>Appendix </vt:lpstr>
      <vt:lpstr>Terra35 System - Cultivate to Extract to Sell </vt:lpstr>
      <vt:lpstr>Vanilla Lifecycle – Tropical Outdoor vs. Indoor Grown</vt:lpstr>
      <vt:lpstr>Traditionally Grown Natural Vanilla  - Supply Chain Value Journey </vt:lpstr>
      <vt:lpstr>Working Slides  (not to be included in pitch deck sent to others) </vt:lpstr>
      <vt:lpstr>PowerPoint Presentation</vt:lpstr>
      <vt:lpstr>PowerPoint Presentation</vt:lpstr>
      <vt:lpstr>Vanilla Lifecycle –tropical location, traditional outdoor farm</vt:lpstr>
      <vt:lpstr>CEA Case Study Learning from others - Plenty’s bankruptcy </vt:lpstr>
      <vt:lpstr>Terra35 Ecosystem</vt:lpstr>
      <vt:lpstr>US Vanilla Market Big Buyers</vt:lpstr>
      <vt:lpstr>Potential Farm site locations </vt:lpstr>
      <vt:lpstr>Contact Insights &amp; Feedback </vt:lpstr>
      <vt:lpstr>Comparables </vt:lpstr>
      <vt:lpstr>Terra35 | Vanilla Vida – symbiosis opportunity </vt:lpstr>
      <vt:lpstr>Curing Process &amp; Equipment Costs </vt:lpstr>
      <vt:lpstr>Natural Vanilla  - Supply Chain Value Journey: Traditional vs. Greenhouse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Tanya Thornton</dc:creator>
  <cp:lastModifiedBy>Tanya Thornton</cp:lastModifiedBy>
  <cp:revision>139</cp:revision>
  <dcterms:created xsi:type="dcterms:W3CDTF">2025-05-05T16:16:01Z</dcterms:created>
  <dcterms:modified xsi:type="dcterms:W3CDTF">2025-08-08T00:49:04Z</dcterms:modified>
</cp:coreProperties>
</file>